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el Ezra" initials="ME" lastIdx="6" clrIdx="0">
    <p:extLst>
      <p:ext uri="{19B8F6BF-5375-455C-9EA6-DF929625EA0E}">
        <p15:presenceInfo xmlns:p15="http://schemas.microsoft.com/office/powerpoint/2012/main" userId="S::michaelezra@campus.technion.ac.il::07dc88e9-4d16-4c75-bab0-3e72d8089a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ED0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380"/>
    <p:restoredTop sz="94660"/>
  </p:normalViewPr>
  <p:slideViewPr>
    <p:cSldViewPr snapToGrid="0">
      <p:cViewPr varScale="1">
        <p:scale>
          <a:sx n="63" d="100"/>
          <a:sy n="63" d="100"/>
        </p:scale>
        <p:origin x="5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3AA031DB-20D4-4232-9754-46C4C474479A}" type="datetimeFigureOut">
              <a:rPr lang="he-IL" smtClean="0"/>
              <a:t>ח'/אלול/תשפ"ה</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BC0D29A0-7FDB-4C49-A2E9-603D79955E4D}" type="slidenum">
              <a:rPr lang="he-IL" smtClean="0"/>
              <a:t>‹#›</a:t>
            </a:fld>
            <a:endParaRPr lang="he-IL"/>
          </a:p>
        </p:txBody>
      </p:sp>
    </p:spTree>
    <p:extLst>
      <p:ext uri="{BB962C8B-B14F-4D97-AF65-F5344CB8AC3E}">
        <p14:creationId xmlns:p14="http://schemas.microsoft.com/office/powerpoint/2010/main" val="92087829"/>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BC0D29A0-7FDB-4C49-A2E9-603D79955E4D}" type="slidenum">
              <a:rPr lang="he-IL" smtClean="0"/>
              <a:t>5</a:t>
            </a:fld>
            <a:endParaRPr lang="he-IL"/>
          </a:p>
        </p:txBody>
      </p:sp>
    </p:spTree>
    <p:extLst>
      <p:ext uri="{BB962C8B-B14F-4D97-AF65-F5344CB8AC3E}">
        <p14:creationId xmlns:p14="http://schemas.microsoft.com/office/powerpoint/2010/main" val="530773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BC0D29A0-7FDB-4C49-A2E9-603D79955E4D}" type="slidenum">
              <a:rPr lang="he-IL" smtClean="0"/>
              <a:t>9</a:t>
            </a:fld>
            <a:endParaRPr lang="he-IL"/>
          </a:p>
        </p:txBody>
      </p:sp>
    </p:spTree>
    <p:extLst>
      <p:ext uri="{BB962C8B-B14F-4D97-AF65-F5344CB8AC3E}">
        <p14:creationId xmlns:p14="http://schemas.microsoft.com/office/powerpoint/2010/main" val="3276424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BCDADA8-2B62-8ABB-D074-E9E6DDF35F7D}"/>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5F27988C-FBD9-1F8D-A6FD-D2E6D72B6E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92259C96-2C0E-C7EF-F2AA-35501B83AB17}"/>
              </a:ext>
            </a:extLst>
          </p:cNvPr>
          <p:cNvSpPr>
            <a:spLocks noGrp="1"/>
          </p:cNvSpPr>
          <p:nvPr>
            <p:ph type="dt" sz="half" idx="10"/>
          </p:nvPr>
        </p:nvSpPr>
        <p:spPr/>
        <p:txBody>
          <a:bodyPr/>
          <a:lstStyle/>
          <a:p>
            <a:fld id="{B78022D2-FD73-41E1-B348-A71E4F1CA9E3}" type="datetimeFigureOut">
              <a:rPr lang="he-IL" smtClean="0"/>
              <a:t>ח'/אלול/תשפ"ה</a:t>
            </a:fld>
            <a:endParaRPr lang="he-IL"/>
          </a:p>
        </p:txBody>
      </p:sp>
      <p:sp>
        <p:nvSpPr>
          <p:cNvPr id="5" name="מציין מיקום של כותרת תחתונה 4">
            <a:extLst>
              <a:ext uri="{FF2B5EF4-FFF2-40B4-BE49-F238E27FC236}">
                <a16:creationId xmlns:a16="http://schemas.microsoft.com/office/drawing/2014/main" id="{DA2B6C4A-8158-953F-6626-0C447BD0B3A8}"/>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7232B940-D075-2178-592E-EB1DAA5D17D7}"/>
              </a:ext>
            </a:extLst>
          </p:cNvPr>
          <p:cNvSpPr>
            <a:spLocks noGrp="1"/>
          </p:cNvSpPr>
          <p:nvPr>
            <p:ph type="sldNum" sz="quarter" idx="12"/>
          </p:nvPr>
        </p:nvSpPr>
        <p:spPr/>
        <p:txBody>
          <a:bodyPr/>
          <a:lstStyle/>
          <a:p>
            <a:fld id="{5DDBB2E8-3513-4DE7-AAC7-E6B2AA78E1A0}" type="slidenum">
              <a:rPr lang="he-IL" smtClean="0"/>
              <a:t>‹#›</a:t>
            </a:fld>
            <a:endParaRPr lang="he-IL"/>
          </a:p>
        </p:txBody>
      </p:sp>
    </p:spTree>
    <p:extLst>
      <p:ext uri="{BB962C8B-B14F-4D97-AF65-F5344CB8AC3E}">
        <p14:creationId xmlns:p14="http://schemas.microsoft.com/office/powerpoint/2010/main" val="27195561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BCA1D10-7A44-DAEF-692A-6668F007C926}"/>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BF475BA6-5684-E39A-6D1F-725AD07D617C}"/>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5A67EDDA-816B-E59B-463D-66DC22ED1DA4}"/>
              </a:ext>
            </a:extLst>
          </p:cNvPr>
          <p:cNvSpPr>
            <a:spLocks noGrp="1"/>
          </p:cNvSpPr>
          <p:nvPr>
            <p:ph type="dt" sz="half" idx="10"/>
          </p:nvPr>
        </p:nvSpPr>
        <p:spPr/>
        <p:txBody>
          <a:bodyPr/>
          <a:lstStyle/>
          <a:p>
            <a:fld id="{B78022D2-FD73-41E1-B348-A71E4F1CA9E3}" type="datetimeFigureOut">
              <a:rPr lang="he-IL" smtClean="0"/>
              <a:t>ח'/אלול/תשפ"ה</a:t>
            </a:fld>
            <a:endParaRPr lang="he-IL"/>
          </a:p>
        </p:txBody>
      </p:sp>
      <p:sp>
        <p:nvSpPr>
          <p:cNvPr id="5" name="מציין מיקום של כותרת תחתונה 4">
            <a:extLst>
              <a:ext uri="{FF2B5EF4-FFF2-40B4-BE49-F238E27FC236}">
                <a16:creationId xmlns:a16="http://schemas.microsoft.com/office/drawing/2014/main" id="{028E4A1F-9ADB-054B-0F1B-9A6A878A3930}"/>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F1F1B8D2-727A-6EA7-D873-E7C6C4EF20E0}"/>
              </a:ext>
            </a:extLst>
          </p:cNvPr>
          <p:cNvSpPr>
            <a:spLocks noGrp="1"/>
          </p:cNvSpPr>
          <p:nvPr>
            <p:ph type="sldNum" sz="quarter" idx="12"/>
          </p:nvPr>
        </p:nvSpPr>
        <p:spPr/>
        <p:txBody>
          <a:bodyPr/>
          <a:lstStyle/>
          <a:p>
            <a:fld id="{5DDBB2E8-3513-4DE7-AAC7-E6B2AA78E1A0}" type="slidenum">
              <a:rPr lang="he-IL" smtClean="0"/>
              <a:t>‹#›</a:t>
            </a:fld>
            <a:endParaRPr lang="he-IL"/>
          </a:p>
        </p:txBody>
      </p:sp>
    </p:spTree>
    <p:extLst>
      <p:ext uri="{BB962C8B-B14F-4D97-AF65-F5344CB8AC3E}">
        <p14:creationId xmlns:p14="http://schemas.microsoft.com/office/powerpoint/2010/main" val="1037159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8E487EC0-4917-0A44-C41B-C9B73C12E276}"/>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1A0CA55A-DF4A-6414-C582-749A52523575}"/>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6463A21F-EEDB-1325-E5AE-A5FE1B30BC46}"/>
              </a:ext>
            </a:extLst>
          </p:cNvPr>
          <p:cNvSpPr>
            <a:spLocks noGrp="1"/>
          </p:cNvSpPr>
          <p:nvPr>
            <p:ph type="dt" sz="half" idx="10"/>
          </p:nvPr>
        </p:nvSpPr>
        <p:spPr/>
        <p:txBody>
          <a:bodyPr/>
          <a:lstStyle/>
          <a:p>
            <a:fld id="{B78022D2-FD73-41E1-B348-A71E4F1CA9E3}" type="datetimeFigureOut">
              <a:rPr lang="he-IL" smtClean="0"/>
              <a:t>ח'/אלול/תשפ"ה</a:t>
            </a:fld>
            <a:endParaRPr lang="he-IL"/>
          </a:p>
        </p:txBody>
      </p:sp>
      <p:sp>
        <p:nvSpPr>
          <p:cNvPr id="5" name="מציין מיקום של כותרת תחתונה 4">
            <a:extLst>
              <a:ext uri="{FF2B5EF4-FFF2-40B4-BE49-F238E27FC236}">
                <a16:creationId xmlns:a16="http://schemas.microsoft.com/office/drawing/2014/main" id="{278EAB67-59C8-5215-3657-BD119A4ECAEB}"/>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4BDC4E97-22F3-F8D5-6B30-96093EA10F59}"/>
              </a:ext>
            </a:extLst>
          </p:cNvPr>
          <p:cNvSpPr>
            <a:spLocks noGrp="1"/>
          </p:cNvSpPr>
          <p:nvPr>
            <p:ph type="sldNum" sz="quarter" idx="12"/>
          </p:nvPr>
        </p:nvSpPr>
        <p:spPr/>
        <p:txBody>
          <a:bodyPr/>
          <a:lstStyle/>
          <a:p>
            <a:fld id="{5DDBB2E8-3513-4DE7-AAC7-E6B2AA78E1A0}" type="slidenum">
              <a:rPr lang="he-IL" smtClean="0"/>
              <a:t>‹#›</a:t>
            </a:fld>
            <a:endParaRPr lang="he-IL"/>
          </a:p>
        </p:txBody>
      </p:sp>
    </p:spTree>
    <p:extLst>
      <p:ext uri="{BB962C8B-B14F-4D97-AF65-F5344CB8AC3E}">
        <p14:creationId xmlns:p14="http://schemas.microsoft.com/office/powerpoint/2010/main" val="2316860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CC9301-C281-44BE-490E-BF67FAE08749}"/>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7CCF9D0E-C218-F1B2-F55A-55E36129E666}"/>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B78521DB-ED15-CCFC-ABEF-588EC9F86139}"/>
              </a:ext>
            </a:extLst>
          </p:cNvPr>
          <p:cNvSpPr>
            <a:spLocks noGrp="1"/>
          </p:cNvSpPr>
          <p:nvPr>
            <p:ph type="dt" sz="half" idx="10"/>
          </p:nvPr>
        </p:nvSpPr>
        <p:spPr/>
        <p:txBody>
          <a:bodyPr/>
          <a:lstStyle/>
          <a:p>
            <a:fld id="{B78022D2-FD73-41E1-B348-A71E4F1CA9E3}" type="datetimeFigureOut">
              <a:rPr lang="he-IL" smtClean="0"/>
              <a:t>ח'/אלול/תשפ"ה</a:t>
            </a:fld>
            <a:endParaRPr lang="he-IL"/>
          </a:p>
        </p:txBody>
      </p:sp>
      <p:sp>
        <p:nvSpPr>
          <p:cNvPr id="5" name="מציין מיקום של כותרת תחתונה 4">
            <a:extLst>
              <a:ext uri="{FF2B5EF4-FFF2-40B4-BE49-F238E27FC236}">
                <a16:creationId xmlns:a16="http://schemas.microsoft.com/office/drawing/2014/main" id="{97401F63-091C-B9A7-6831-0D3BB22149B9}"/>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E9CBB3E3-237F-E09F-2636-EDDF8967F333}"/>
              </a:ext>
            </a:extLst>
          </p:cNvPr>
          <p:cNvSpPr>
            <a:spLocks noGrp="1"/>
          </p:cNvSpPr>
          <p:nvPr>
            <p:ph type="sldNum" sz="quarter" idx="12"/>
          </p:nvPr>
        </p:nvSpPr>
        <p:spPr/>
        <p:txBody>
          <a:bodyPr/>
          <a:lstStyle/>
          <a:p>
            <a:fld id="{5DDBB2E8-3513-4DE7-AAC7-E6B2AA78E1A0}" type="slidenum">
              <a:rPr lang="he-IL" smtClean="0"/>
              <a:t>‹#›</a:t>
            </a:fld>
            <a:endParaRPr lang="he-IL"/>
          </a:p>
        </p:txBody>
      </p:sp>
    </p:spTree>
    <p:extLst>
      <p:ext uri="{BB962C8B-B14F-4D97-AF65-F5344CB8AC3E}">
        <p14:creationId xmlns:p14="http://schemas.microsoft.com/office/powerpoint/2010/main" val="422213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E68E4A0-952A-511D-5E08-5FCD3CA0DB78}"/>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01590EDD-43F4-2477-EE6F-4B930F43B6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E43B82BD-2836-2553-E787-B671991FC6A8}"/>
              </a:ext>
            </a:extLst>
          </p:cNvPr>
          <p:cNvSpPr>
            <a:spLocks noGrp="1"/>
          </p:cNvSpPr>
          <p:nvPr>
            <p:ph type="dt" sz="half" idx="10"/>
          </p:nvPr>
        </p:nvSpPr>
        <p:spPr/>
        <p:txBody>
          <a:bodyPr/>
          <a:lstStyle/>
          <a:p>
            <a:fld id="{B78022D2-FD73-41E1-B348-A71E4F1CA9E3}" type="datetimeFigureOut">
              <a:rPr lang="he-IL" smtClean="0"/>
              <a:t>ח'/אלול/תשפ"ה</a:t>
            </a:fld>
            <a:endParaRPr lang="he-IL"/>
          </a:p>
        </p:txBody>
      </p:sp>
      <p:sp>
        <p:nvSpPr>
          <p:cNvPr id="5" name="מציין מיקום של כותרת תחתונה 4">
            <a:extLst>
              <a:ext uri="{FF2B5EF4-FFF2-40B4-BE49-F238E27FC236}">
                <a16:creationId xmlns:a16="http://schemas.microsoft.com/office/drawing/2014/main" id="{2EA2627D-7702-9299-43CF-2DA06835ADC3}"/>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FF1B8F62-573C-78AD-CB7F-D643241EC0D8}"/>
              </a:ext>
            </a:extLst>
          </p:cNvPr>
          <p:cNvSpPr>
            <a:spLocks noGrp="1"/>
          </p:cNvSpPr>
          <p:nvPr>
            <p:ph type="sldNum" sz="quarter" idx="12"/>
          </p:nvPr>
        </p:nvSpPr>
        <p:spPr/>
        <p:txBody>
          <a:bodyPr/>
          <a:lstStyle/>
          <a:p>
            <a:fld id="{5DDBB2E8-3513-4DE7-AAC7-E6B2AA78E1A0}" type="slidenum">
              <a:rPr lang="he-IL" smtClean="0"/>
              <a:t>‹#›</a:t>
            </a:fld>
            <a:endParaRPr lang="he-IL"/>
          </a:p>
        </p:txBody>
      </p:sp>
    </p:spTree>
    <p:extLst>
      <p:ext uri="{BB962C8B-B14F-4D97-AF65-F5344CB8AC3E}">
        <p14:creationId xmlns:p14="http://schemas.microsoft.com/office/powerpoint/2010/main" val="2242652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6B9BB89-6C26-4E2C-51BF-A873E8C645B3}"/>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DAD15E73-5E47-0BF1-DC05-1FFD8338233D}"/>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1972E6E9-0C5E-8F6B-7E1A-D9B199A26801}"/>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4FD286C3-55E6-72D0-50BF-68AF940B9C18}"/>
              </a:ext>
            </a:extLst>
          </p:cNvPr>
          <p:cNvSpPr>
            <a:spLocks noGrp="1"/>
          </p:cNvSpPr>
          <p:nvPr>
            <p:ph type="dt" sz="half" idx="10"/>
          </p:nvPr>
        </p:nvSpPr>
        <p:spPr/>
        <p:txBody>
          <a:bodyPr/>
          <a:lstStyle/>
          <a:p>
            <a:fld id="{B78022D2-FD73-41E1-B348-A71E4F1CA9E3}" type="datetimeFigureOut">
              <a:rPr lang="he-IL" smtClean="0"/>
              <a:t>ח'/אלול/תשפ"ה</a:t>
            </a:fld>
            <a:endParaRPr lang="he-IL"/>
          </a:p>
        </p:txBody>
      </p:sp>
      <p:sp>
        <p:nvSpPr>
          <p:cNvPr id="6" name="מציין מיקום של כותרת תחתונה 5">
            <a:extLst>
              <a:ext uri="{FF2B5EF4-FFF2-40B4-BE49-F238E27FC236}">
                <a16:creationId xmlns:a16="http://schemas.microsoft.com/office/drawing/2014/main" id="{91A55CA1-128C-D080-1980-D8749F445CFC}"/>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868CDA11-F78E-7972-8BA3-B4F92AC94608}"/>
              </a:ext>
            </a:extLst>
          </p:cNvPr>
          <p:cNvSpPr>
            <a:spLocks noGrp="1"/>
          </p:cNvSpPr>
          <p:nvPr>
            <p:ph type="sldNum" sz="quarter" idx="12"/>
          </p:nvPr>
        </p:nvSpPr>
        <p:spPr/>
        <p:txBody>
          <a:bodyPr/>
          <a:lstStyle/>
          <a:p>
            <a:fld id="{5DDBB2E8-3513-4DE7-AAC7-E6B2AA78E1A0}" type="slidenum">
              <a:rPr lang="he-IL" smtClean="0"/>
              <a:t>‹#›</a:t>
            </a:fld>
            <a:endParaRPr lang="he-IL"/>
          </a:p>
        </p:txBody>
      </p:sp>
    </p:spTree>
    <p:extLst>
      <p:ext uri="{BB962C8B-B14F-4D97-AF65-F5344CB8AC3E}">
        <p14:creationId xmlns:p14="http://schemas.microsoft.com/office/powerpoint/2010/main" val="4053407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E9DD870-89F2-7D37-1FC1-86283DDF8104}"/>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F54BE4E5-F4E2-3587-1885-639864FE78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D81D6227-8F3C-960C-0301-597501C3D873}"/>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48B02294-0592-589A-C158-E986713779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F48C51B7-F7F9-4E95-FF95-693BE59E8B6A}"/>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1A7FB9A6-CB08-76A3-4A3A-2A44687A6E37}"/>
              </a:ext>
            </a:extLst>
          </p:cNvPr>
          <p:cNvSpPr>
            <a:spLocks noGrp="1"/>
          </p:cNvSpPr>
          <p:nvPr>
            <p:ph type="dt" sz="half" idx="10"/>
          </p:nvPr>
        </p:nvSpPr>
        <p:spPr/>
        <p:txBody>
          <a:bodyPr/>
          <a:lstStyle/>
          <a:p>
            <a:fld id="{B78022D2-FD73-41E1-B348-A71E4F1CA9E3}" type="datetimeFigureOut">
              <a:rPr lang="he-IL" smtClean="0"/>
              <a:t>ח'/אלול/תשפ"ה</a:t>
            </a:fld>
            <a:endParaRPr lang="he-IL"/>
          </a:p>
        </p:txBody>
      </p:sp>
      <p:sp>
        <p:nvSpPr>
          <p:cNvPr id="8" name="מציין מיקום של כותרת תחתונה 7">
            <a:extLst>
              <a:ext uri="{FF2B5EF4-FFF2-40B4-BE49-F238E27FC236}">
                <a16:creationId xmlns:a16="http://schemas.microsoft.com/office/drawing/2014/main" id="{19BD79D4-320F-39A3-E438-206859D27D5A}"/>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D5488F66-D914-F2DF-6170-84C492285B3B}"/>
              </a:ext>
            </a:extLst>
          </p:cNvPr>
          <p:cNvSpPr>
            <a:spLocks noGrp="1"/>
          </p:cNvSpPr>
          <p:nvPr>
            <p:ph type="sldNum" sz="quarter" idx="12"/>
          </p:nvPr>
        </p:nvSpPr>
        <p:spPr/>
        <p:txBody>
          <a:bodyPr/>
          <a:lstStyle/>
          <a:p>
            <a:fld id="{5DDBB2E8-3513-4DE7-AAC7-E6B2AA78E1A0}" type="slidenum">
              <a:rPr lang="he-IL" smtClean="0"/>
              <a:t>‹#›</a:t>
            </a:fld>
            <a:endParaRPr lang="he-IL"/>
          </a:p>
        </p:txBody>
      </p:sp>
    </p:spTree>
    <p:extLst>
      <p:ext uri="{BB962C8B-B14F-4D97-AF65-F5344CB8AC3E}">
        <p14:creationId xmlns:p14="http://schemas.microsoft.com/office/powerpoint/2010/main" val="3832792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88C596D-EB89-925D-E610-2B22133E04CD}"/>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0E77D60F-92EA-B547-E248-C56F30AE15CD}"/>
              </a:ext>
            </a:extLst>
          </p:cNvPr>
          <p:cNvSpPr>
            <a:spLocks noGrp="1"/>
          </p:cNvSpPr>
          <p:nvPr>
            <p:ph type="dt" sz="half" idx="10"/>
          </p:nvPr>
        </p:nvSpPr>
        <p:spPr/>
        <p:txBody>
          <a:bodyPr/>
          <a:lstStyle/>
          <a:p>
            <a:fld id="{B78022D2-FD73-41E1-B348-A71E4F1CA9E3}" type="datetimeFigureOut">
              <a:rPr lang="he-IL" smtClean="0"/>
              <a:t>ח'/אלול/תשפ"ה</a:t>
            </a:fld>
            <a:endParaRPr lang="he-IL"/>
          </a:p>
        </p:txBody>
      </p:sp>
      <p:sp>
        <p:nvSpPr>
          <p:cNvPr id="4" name="מציין מיקום של כותרת תחתונה 3">
            <a:extLst>
              <a:ext uri="{FF2B5EF4-FFF2-40B4-BE49-F238E27FC236}">
                <a16:creationId xmlns:a16="http://schemas.microsoft.com/office/drawing/2014/main" id="{5DFE352D-8B2C-D9CF-3F29-45E0C9E37DD4}"/>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F41310D0-C83C-57E3-5B91-929A6E75A330}"/>
              </a:ext>
            </a:extLst>
          </p:cNvPr>
          <p:cNvSpPr>
            <a:spLocks noGrp="1"/>
          </p:cNvSpPr>
          <p:nvPr>
            <p:ph type="sldNum" sz="quarter" idx="12"/>
          </p:nvPr>
        </p:nvSpPr>
        <p:spPr/>
        <p:txBody>
          <a:bodyPr/>
          <a:lstStyle/>
          <a:p>
            <a:fld id="{5DDBB2E8-3513-4DE7-AAC7-E6B2AA78E1A0}" type="slidenum">
              <a:rPr lang="he-IL" smtClean="0"/>
              <a:t>‹#›</a:t>
            </a:fld>
            <a:endParaRPr lang="he-IL"/>
          </a:p>
        </p:txBody>
      </p:sp>
    </p:spTree>
    <p:extLst>
      <p:ext uri="{BB962C8B-B14F-4D97-AF65-F5344CB8AC3E}">
        <p14:creationId xmlns:p14="http://schemas.microsoft.com/office/powerpoint/2010/main" val="3217161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8D288C86-6CD4-1ED3-B9E0-F315A7A46DD7}"/>
              </a:ext>
            </a:extLst>
          </p:cNvPr>
          <p:cNvSpPr>
            <a:spLocks noGrp="1"/>
          </p:cNvSpPr>
          <p:nvPr>
            <p:ph type="dt" sz="half" idx="10"/>
          </p:nvPr>
        </p:nvSpPr>
        <p:spPr/>
        <p:txBody>
          <a:bodyPr/>
          <a:lstStyle/>
          <a:p>
            <a:fld id="{B78022D2-FD73-41E1-B348-A71E4F1CA9E3}" type="datetimeFigureOut">
              <a:rPr lang="he-IL" smtClean="0"/>
              <a:t>ח'/אלול/תשפ"ה</a:t>
            </a:fld>
            <a:endParaRPr lang="he-IL"/>
          </a:p>
        </p:txBody>
      </p:sp>
      <p:sp>
        <p:nvSpPr>
          <p:cNvPr id="3" name="מציין מיקום של כותרת תחתונה 2">
            <a:extLst>
              <a:ext uri="{FF2B5EF4-FFF2-40B4-BE49-F238E27FC236}">
                <a16:creationId xmlns:a16="http://schemas.microsoft.com/office/drawing/2014/main" id="{87976282-D747-CEF5-ACCF-4CA0F6FF6B5F}"/>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5BCEFD57-FFD8-534B-9E33-82D4FA74D175}"/>
              </a:ext>
            </a:extLst>
          </p:cNvPr>
          <p:cNvSpPr>
            <a:spLocks noGrp="1"/>
          </p:cNvSpPr>
          <p:nvPr>
            <p:ph type="sldNum" sz="quarter" idx="12"/>
          </p:nvPr>
        </p:nvSpPr>
        <p:spPr/>
        <p:txBody>
          <a:bodyPr/>
          <a:lstStyle/>
          <a:p>
            <a:fld id="{5DDBB2E8-3513-4DE7-AAC7-E6B2AA78E1A0}" type="slidenum">
              <a:rPr lang="he-IL" smtClean="0"/>
              <a:t>‹#›</a:t>
            </a:fld>
            <a:endParaRPr lang="he-IL"/>
          </a:p>
        </p:txBody>
      </p:sp>
    </p:spTree>
    <p:extLst>
      <p:ext uri="{BB962C8B-B14F-4D97-AF65-F5344CB8AC3E}">
        <p14:creationId xmlns:p14="http://schemas.microsoft.com/office/powerpoint/2010/main" val="21525649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17EE83D-B3C7-AA18-97A9-D9603AAC1D4D}"/>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135DB9E8-CD35-9F9F-40F2-D6F0597C0A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AE3FF454-A954-43B2-8131-FA925C0182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CDC3D682-0379-6E4A-EABE-AD3375F193B5}"/>
              </a:ext>
            </a:extLst>
          </p:cNvPr>
          <p:cNvSpPr>
            <a:spLocks noGrp="1"/>
          </p:cNvSpPr>
          <p:nvPr>
            <p:ph type="dt" sz="half" idx="10"/>
          </p:nvPr>
        </p:nvSpPr>
        <p:spPr/>
        <p:txBody>
          <a:bodyPr/>
          <a:lstStyle/>
          <a:p>
            <a:fld id="{B78022D2-FD73-41E1-B348-A71E4F1CA9E3}" type="datetimeFigureOut">
              <a:rPr lang="he-IL" smtClean="0"/>
              <a:t>ח'/אלול/תשפ"ה</a:t>
            </a:fld>
            <a:endParaRPr lang="he-IL"/>
          </a:p>
        </p:txBody>
      </p:sp>
      <p:sp>
        <p:nvSpPr>
          <p:cNvPr id="6" name="מציין מיקום של כותרת תחתונה 5">
            <a:extLst>
              <a:ext uri="{FF2B5EF4-FFF2-40B4-BE49-F238E27FC236}">
                <a16:creationId xmlns:a16="http://schemas.microsoft.com/office/drawing/2014/main" id="{F980D199-891D-9192-D1AB-10A943409903}"/>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F4472975-5358-EA2C-CA30-B99DCDD5FF79}"/>
              </a:ext>
            </a:extLst>
          </p:cNvPr>
          <p:cNvSpPr>
            <a:spLocks noGrp="1"/>
          </p:cNvSpPr>
          <p:nvPr>
            <p:ph type="sldNum" sz="quarter" idx="12"/>
          </p:nvPr>
        </p:nvSpPr>
        <p:spPr/>
        <p:txBody>
          <a:bodyPr/>
          <a:lstStyle/>
          <a:p>
            <a:fld id="{5DDBB2E8-3513-4DE7-AAC7-E6B2AA78E1A0}" type="slidenum">
              <a:rPr lang="he-IL" smtClean="0"/>
              <a:t>‹#›</a:t>
            </a:fld>
            <a:endParaRPr lang="he-IL"/>
          </a:p>
        </p:txBody>
      </p:sp>
    </p:spTree>
    <p:extLst>
      <p:ext uri="{BB962C8B-B14F-4D97-AF65-F5344CB8AC3E}">
        <p14:creationId xmlns:p14="http://schemas.microsoft.com/office/powerpoint/2010/main" val="3805600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C96D487-0A8D-1B89-AF11-3D43A641C7ED}"/>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CA18E10E-9CD4-2E92-18A3-E576F08DB0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D4549485-FEA0-DDAA-B648-4D4CEB9D17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4A40C751-B906-9701-C0D8-48E04024B157}"/>
              </a:ext>
            </a:extLst>
          </p:cNvPr>
          <p:cNvSpPr>
            <a:spLocks noGrp="1"/>
          </p:cNvSpPr>
          <p:nvPr>
            <p:ph type="dt" sz="half" idx="10"/>
          </p:nvPr>
        </p:nvSpPr>
        <p:spPr/>
        <p:txBody>
          <a:bodyPr/>
          <a:lstStyle/>
          <a:p>
            <a:fld id="{B78022D2-FD73-41E1-B348-A71E4F1CA9E3}" type="datetimeFigureOut">
              <a:rPr lang="he-IL" smtClean="0"/>
              <a:t>ח'/אלול/תשפ"ה</a:t>
            </a:fld>
            <a:endParaRPr lang="he-IL"/>
          </a:p>
        </p:txBody>
      </p:sp>
      <p:sp>
        <p:nvSpPr>
          <p:cNvPr id="6" name="מציין מיקום של כותרת תחתונה 5">
            <a:extLst>
              <a:ext uri="{FF2B5EF4-FFF2-40B4-BE49-F238E27FC236}">
                <a16:creationId xmlns:a16="http://schemas.microsoft.com/office/drawing/2014/main" id="{C9D54A84-BA53-370B-C9A7-DD95DF5A51D7}"/>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69EE2BB9-48A6-5A89-B2E1-8B483BF8AC59}"/>
              </a:ext>
            </a:extLst>
          </p:cNvPr>
          <p:cNvSpPr>
            <a:spLocks noGrp="1"/>
          </p:cNvSpPr>
          <p:nvPr>
            <p:ph type="sldNum" sz="quarter" idx="12"/>
          </p:nvPr>
        </p:nvSpPr>
        <p:spPr/>
        <p:txBody>
          <a:bodyPr/>
          <a:lstStyle/>
          <a:p>
            <a:fld id="{5DDBB2E8-3513-4DE7-AAC7-E6B2AA78E1A0}" type="slidenum">
              <a:rPr lang="he-IL" smtClean="0"/>
              <a:t>‹#›</a:t>
            </a:fld>
            <a:endParaRPr lang="he-IL"/>
          </a:p>
        </p:txBody>
      </p:sp>
    </p:spTree>
    <p:extLst>
      <p:ext uri="{BB962C8B-B14F-4D97-AF65-F5344CB8AC3E}">
        <p14:creationId xmlns:p14="http://schemas.microsoft.com/office/powerpoint/2010/main" val="921959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F5EA2779-4D0B-8BF2-6D60-5D7865C7FC6A}"/>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1F3474AF-A6F7-7557-2CA7-279E9980A15A}"/>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EA10F7DF-C648-C139-F79D-BB0FE60136AC}"/>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B78022D2-FD73-41E1-B348-A71E4F1CA9E3}" type="datetimeFigureOut">
              <a:rPr lang="he-IL" smtClean="0"/>
              <a:t>ח'/אלול/תשפ"ה</a:t>
            </a:fld>
            <a:endParaRPr lang="he-IL"/>
          </a:p>
        </p:txBody>
      </p:sp>
      <p:sp>
        <p:nvSpPr>
          <p:cNvPr id="5" name="מציין מיקום של כותרת תחתונה 4">
            <a:extLst>
              <a:ext uri="{FF2B5EF4-FFF2-40B4-BE49-F238E27FC236}">
                <a16:creationId xmlns:a16="http://schemas.microsoft.com/office/drawing/2014/main" id="{55763027-50D4-9BCE-FA2D-8C6417E0B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449A4AFA-BD25-6272-3258-0E4858226750}"/>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5DDBB2E8-3513-4DE7-AAC7-E6B2AA78E1A0}" type="slidenum">
              <a:rPr lang="he-IL" smtClean="0"/>
              <a:t>‹#›</a:t>
            </a:fld>
            <a:endParaRPr lang="he-IL"/>
          </a:p>
        </p:txBody>
      </p:sp>
    </p:spTree>
    <p:extLst>
      <p:ext uri="{BB962C8B-B14F-4D97-AF65-F5344CB8AC3E}">
        <p14:creationId xmlns:p14="http://schemas.microsoft.com/office/powerpoint/2010/main" val="26129843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1.png"/><Relationship Id="rId7" Type="http://schemas.openxmlformats.org/officeDocument/2006/relationships/image" Target="../media/image24.jpe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 Id="rId9" Type="http://schemas.openxmlformats.org/officeDocument/2006/relationships/image" Target="../media/image26.jpe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 Id="rId9" Type="http://schemas.openxmlformats.org/officeDocument/2006/relationships/hyperlink" Target="https://github.com/YehoanatnEzra/Collision_Course_Detection/tree/main/scenes/pre_rectified_scenes"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hyperlink" Target="https://github.com/YehoanatnEzra/Collision_Course_Detection/blob/main/collision_detection_with_perspective/SceneEditor/scene_editor.py"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YehoanatnEzra/Collision_Course_Detection/blob/main/collision_detection_with_perspective/CollisionAnalysis/ship_detector.py" TargetMode="External"/><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hyperlink" Target="https://github.com/YehoanatnEzra/Collision_Course_Detection/tree/main/collision_detection_with_perspective"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https://github.com/YehoanatnEzra/Collision_Course_Detection/tree/main/cross_ratio_collisi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CED9078-3D4B-367A-EE9E-D1FBB35AE975}"/>
              </a:ext>
            </a:extLst>
          </p:cNvPr>
          <p:cNvSpPr>
            <a:spLocks noGrp="1"/>
          </p:cNvSpPr>
          <p:nvPr>
            <p:ph type="ctrTitle"/>
          </p:nvPr>
        </p:nvSpPr>
        <p:spPr>
          <a:xfrm>
            <a:off x="589280" y="142241"/>
            <a:ext cx="10800080" cy="995680"/>
          </a:xfrm>
          <a:effectLst>
            <a:outerShdw dist="152400" dir="5400000" sx="105000" sy="105000" algn="ctr" rotWithShape="0">
              <a:srgbClr val="000000"/>
            </a:outerShdw>
          </a:effectLst>
        </p:spPr>
        <p:txBody>
          <a:bodyPr>
            <a:noAutofit/>
          </a:bodyPr>
          <a:lstStyle/>
          <a:p>
            <a:r>
              <a:rPr lang="en-US" sz="6600" dirty="0">
                <a:effectLst>
                  <a:glow rad="127000">
                    <a:srgbClr val="FF0000"/>
                  </a:glow>
                  <a:outerShdw blurRad="1270000" dir="5400000" algn="ctr" rotWithShape="0">
                    <a:schemeClr val="accent5">
                      <a:alpha val="93000"/>
                    </a:schemeClr>
                  </a:outerShdw>
                </a:effectLst>
              </a:rPr>
              <a:t>Collision</a:t>
            </a:r>
            <a:r>
              <a:rPr lang="en-US" sz="6600" dirty="0">
                <a:effectLst>
                  <a:glow rad="127000">
                    <a:srgbClr val="FFFF00"/>
                  </a:glow>
                  <a:outerShdw blurRad="1270000" dir="5400000" algn="ctr" rotWithShape="0">
                    <a:schemeClr val="accent5">
                      <a:alpha val="93000"/>
                    </a:schemeClr>
                  </a:outerShdw>
                </a:effectLst>
              </a:rPr>
              <a:t> Course </a:t>
            </a:r>
            <a:r>
              <a:rPr lang="en-US" sz="6600" dirty="0">
                <a:effectLst>
                  <a:glow rad="127000">
                    <a:schemeClr val="accent6"/>
                  </a:glow>
                  <a:outerShdw blurRad="1270000" dir="5400000" algn="ctr" rotWithShape="0">
                    <a:schemeClr val="accent5">
                      <a:alpha val="93000"/>
                    </a:schemeClr>
                  </a:outerShdw>
                </a:effectLst>
              </a:rPr>
              <a:t>Detection</a:t>
            </a:r>
            <a:endParaRPr lang="he-IL" sz="6600" dirty="0">
              <a:effectLst>
                <a:glow rad="127000">
                  <a:schemeClr val="accent6"/>
                </a:glow>
                <a:outerShdw blurRad="1270000" dir="5400000" algn="ctr" rotWithShape="0">
                  <a:schemeClr val="accent5">
                    <a:alpha val="93000"/>
                  </a:schemeClr>
                </a:outerShdw>
              </a:effectLst>
            </a:endParaRPr>
          </a:p>
        </p:txBody>
      </p:sp>
      <p:pic>
        <p:nvPicPr>
          <p:cNvPr id="1026" name="Picture 2" descr="Scene3 - Collision!">
            <a:extLst>
              <a:ext uri="{FF2B5EF4-FFF2-40B4-BE49-F238E27FC236}">
                <a16:creationId xmlns:a16="http://schemas.microsoft.com/office/drawing/2014/main" id="{AE271598-8A3F-605F-93ED-E8057C5190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000500"/>
            <a:ext cx="3810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ene2 - No Collision">
            <a:extLst>
              <a:ext uri="{FF2B5EF4-FFF2-40B4-BE49-F238E27FC236}">
                <a16:creationId xmlns:a16="http://schemas.microsoft.com/office/drawing/2014/main" id="{557D21BD-FE4B-6A05-3A22-AF6C2090E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7418" y="4000500"/>
            <a:ext cx="3644582" cy="28574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igure_1">
            <a:extLst>
              <a:ext uri="{FF2B5EF4-FFF2-40B4-BE49-F238E27FC236}">
                <a16:creationId xmlns:a16="http://schemas.microsoft.com/office/drawing/2014/main" id="{E20A9384-A431-7299-B754-85DEE8709C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0" y="4007445"/>
            <a:ext cx="4737418" cy="2840554"/>
          </a:xfrm>
          <a:prstGeom prst="rect">
            <a:avLst/>
          </a:prstGeom>
          <a:noFill/>
          <a:extLst>
            <a:ext uri="{909E8E84-426E-40DD-AFC4-6F175D3DCCD1}">
              <a14:hiddenFill xmlns:a14="http://schemas.microsoft.com/office/drawing/2010/main">
                <a:solidFill>
                  <a:srgbClr val="FFFFFF"/>
                </a:solidFill>
              </a14:hiddenFill>
            </a:ext>
          </a:extLst>
        </p:spPr>
      </p:pic>
      <p:pic>
        <p:nvPicPr>
          <p:cNvPr id="7" name="גרפיקה 6" descr="מפרשית">
            <a:extLst>
              <a:ext uri="{FF2B5EF4-FFF2-40B4-BE49-F238E27FC236}">
                <a16:creationId xmlns:a16="http://schemas.microsoft.com/office/drawing/2014/main" id="{D44295F3-81EE-B7BB-54D8-9FA84DCCDE0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50503" y="5275322"/>
            <a:ext cx="429577" cy="434598"/>
          </a:xfrm>
          <a:prstGeom prst="rect">
            <a:avLst/>
          </a:prstGeom>
        </p:spPr>
      </p:pic>
      <p:pic>
        <p:nvPicPr>
          <p:cNvPr id="8" name="גרפיקה 7" descr="מפרשית">
            <a:extLst>
              <a:ext uri="{FF2B5EF4-FFF2-40B4-BE49-F238E27FC236}">
                <a16:creationId xmlns:a16="http://schemas.microsoft.com/office/drawing/2014/main" id="{99C39A93-CFC3-1F9F-39AC-C1AC29390E1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7543" y="4909562"/>
            <a:ext cx="429577" cy="434598"/>
          </a:xfrm>
          <a:prstGeom prst="rect">
            <a:avLst/>
          </a:prstGeom>
        </p:spPr>
      </p:pic>
      <p:pic>
        <p:nvPicPr>
          <p:cNvPr id="9" name="גרפיקה 8" descr="מפרשית">
            <a:extLst>
              <a:ext uri="{FF2B5EF4-FFF2-40B4-BE49-F238E27FC236}">
                <a16:creationId xmlns:a16="http://schemas.microsoft.com/office/drawing/2014/main" id="{A020EC83-2F83-0E3A-9A34-3DDEC694035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74263" y="5590282"/>
            <a:ext cx="429577" cy="434598"/>
          </a:xfrm>
          <a:prstGeom prst="rect">
            <a:avLst/>
          </a:prstGeom>
        </p:spPr>
      </p:pic>
      <p:pic>
        <p:nvPicPr>
          <p:cNvPr id="10" name="גרפיקה 9" descr="מפרשית">
            <a:extLst>
              <a:ext uri="{FF2B5EF4-FFF2-40B4-BE49-F238E27FC236}">
                <a16:creationId xmlns:a16="http://schemas.microsoft.com/office/drawing/2014/main" id="{490A7537-B1F2-6559-A596-1D998008440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51223" y="4167882"/>
            <a:ext cx="429577" cy="434598"/>
          </a:xfrm>
          <a:prstGeom prst="rect">
            <a:avLst/>
          </a:prstGeom>
        </p:spPr>
      </p:pic>
      <p:sp>
        <p:nvSpPr>
          <p:cNvPr id="11" name="תיבת טקסט 10">
            <a:extLst>
              <a:ext uri="{FF2B5EF4-FFF2-40B4-BE49-F238E27FC236}">
                <a16:creationId xmlns:a16="http://schemas.microsoft.com/office/drawing/2014/main" id="{43C00819-71B6-C5DF-5CEC-AFA8FBC827A5}"/>
              </a:ext>
            </a:extLst>
          </p:cNvPr>
          <p:cNvSpPr txBox="1"/>
          <p:nvPr/>
        </p:nvSpPr>
        <p:spPr>
          <a:xfrm>
            <a:off x="1960880" y="1036320"/>
            <a:ext cx="8138160" cy="523220"/>
          </a:xfrm>
          <a:prstGeom prst="rect">
            <a:avLst/>
          </a:prstGeom>
          <a:noFill/>
        </p:spPr>
        <p:txBody>
          <a:bodyPr wrap="square" rtlCol="1">
            <a:spAutoFit/>
          </a:bodyPr>
          <a:lstStyle/>
          <a:p>
            <a:pPr algn="ctr"/>
            <a:r>
              <a:rPr lang="en-US" sz="2800" dirty="0">
                <a:effectLst>
                  <a:glow rad="114300">
                    <a:schemeClr val="accent1">
                      <a:alpha val="40000"/>
                    </a:schemeClr>
                  </a:glow>
                  <a:outerShdw blurRad="50800" dist="50800" dir="5400000" algn="ctr" rotWithShape="0">
                    <a:srgbClr val="000000">
                      <a:alpha val="77000"/>
                    </a:srgbClr>
                  </a:outerShdw>
                </a:effectLst>
              </a:rPr>
              <a:t>Represented by Yehonatan Ezra &amp; Denna </a:t>
            </a:r>
            <a:r>
              <a:rPr lang="en-US" sz="2800" dirty="0" err="1">
                <a:effectLst>
                  <a:glow rad="114300">
                    <a:schemeClr val="accent1">
                      <a:alpha val="40000"/>
                    </a:schemeClr>
                  </a:glow>
                  <a:outerShdw blurRad="50800" dist="50800" dir="5400000" algn="ctr" rotWithShape="0">
                    <a:srgbClr val="000000">
                      <a:alpha val="77000"/>
                    </a:srgbClr>
                  </a:outerShdw>
                </a:effectLst>
              </a:rPr>
              <a:t>Mhameed</a:t>
            </a:r>
            <a:endParaRPr lang="he-IL" sz="2800" dirty="0">
              <a:effectLst>
                <a:glow rad="114300">
                  <a:schemeClr val="accent1">
                    <a:alpha val="40000"/>
                  </a:schemeClr>
                </a:glow>
                <a:outerShdw blurRad="50800" dist="50800" dir="5400000" algn="ctr" rotWithShape="0">
                  <a:srgbClr val="000000">
                    <a:alpha val="77000"/>
                  </a:srgbClr>
                </a:outerShdw>
              </a:effectLst>
            </a:endParaRPr>
          </a:p>
        </p:txBody>
      </p:sp>
      <p:pic>
        <p:nvPicPr>
          <p:cNvPr id="14" name="גרפיקה 13" descr="עוגן">
            <a:extLst>
              <a:ext uri="{FF2B5EF4-FFF2-40B4-BE49-F238E27FC236}">
                <a16:creationId xmlns:a16="http://schemas.microsoft.com/office/drawing/2014/main" id="{F7E5A3F2-4CEB-2BB3-C49D-CDAB06F5406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5451" y="132081"/>
            <a:ext cx="846137" cy="846137"/>
          </a:xfrm>
          <a:prstGeom prst="rect">
            <a:avLst/>
          </a:prstGeom>
        </p:spPr>
      </p:pic>
      <p:pic>
        <p:nvPicPr>
          <p:cNvPr id="15" name="גרפיקה 14" descr="עוגן">
            <a:extLst>
              <a:ext uri="{FF2B5EF4-FFF2-40B4-BE49-F238E27FC236}">
                <a16:creationId xmlns:a16="http://schemas.microsoft.com/office/drawing/2014/main" id="{67A19A35-D091-2A29-DD12-1587BD177CC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604183" y="233681"/>
            <a:ext cx="846137" cy="846137"/>
          </a:xfrm>
          <a:prstGeom prst="rect">
            <a:avLst/>
          </a:prstGeom>
        </p:spPr>
      </p:pic>
    </p:spTree>
    <p:extLst>
      <p:ext uri="{BB962C8B-B14F-4D97-AF65-F5344CB8AC3E}">
        <p14:creationId xmlns:p14="http://schemas.microsoft.com/office/powerpoint/2010/main" val="2710701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1A7AFAB-B6F0-6E4C-AA32-AFBBC4EAFE86}"/>
              </a:ext>
            </a:extLst>
          </p:cNvPr>
          <p:cNvSpPr>
            <a:spLocks noGrp="1"/>
          </p:cNvSpPr>
          <p:nvPr>
            <p:ph type="title"/>
          </p:nvPr>
        </p:nvSpPr>
        <p:spPr/>
        <p:txBody>
          <a:bodyPr/>
          <a:lstStyle/>
          <a:p>
            <a:pPr algn="l" rtl="0"/>
            <a:r>
              <a:rPr lang="en-US" b="1" dirty="0">
                <a:effectLst>
                  <a:glow rad="444500">
                    <a:schemeClr val="accent5">
                      <a:lumMod val="60000"/>
                      <a:lumOff val="40000"/>
                    </a:schemeClr>
                  </a:glow>
                  <a:outerShdw blurRad="50800" dist="25400" dir="5400000" algn="ctr" rotWithShape="0">
                    <a:srgbClr val="000000">
                      <a:alpha val="43137"/>
                    </a:srgbClr>
                  </a:outerShdw>
                </a:effectLst>
              </a:rPr>
              <a:t>Collision Detection on Scene 3 </a:t>
            </a:r>
            <a:endParaRPr lang="he-IL" dirty="0"/>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D1BCBB50-7FAA-A682-77F5-A10F7EE38843}"/>
                  </a:ext>
                </a:extLst>
              </p:cNvPr>
              <p:cNvSpPr>
                <a:spLocks noGrp="1"/>
              </p:cNvSpPr>
              <p:nvPr>
                <p:ph idx="1"/>
              </p:nvPr>
            </p:nvSpPr>
            <p:spPr>
              <a:xfrm>
                <a:off x="336884" y="1690688"/>
                <a:ext cx="11569566" cy="4979619"/>
              </a:xfrm>
            </p:spPr>
            <p:txBody>
              <a:bodyPr>
                <a:normAutofit/>
              </a:bodyPr>
              <a:lstStyle/>
              <a:p>
                <a:pPr marL="0" indent="0" algn="l" rtl="0">
                  <a:buNone/>
                </a:pPr>
                <a:endParaRPr lang="en-US" sz="1800" dirty="0"/>
              </a:p>
              <a:p>
                <a:pPr marL="0" indent="0" algn="l" rtl="0">
                  <a:buNone/>
                </a:pPr>
                <a:endParaRPr lang="en-US" sz="1800" dirty="0"/>
              </a:p>
              <a:p>
                <a:pPr marL="0" indent="0" algn="l" rtl="0">
                  <a:buNone/>
                </a:pPr>
                <a:endParaRPr lang="en-US" sz="1800" dirty="0"/>
              </a:p>
              <a:p>
                <a:pPr marL="0" indent="0" algn="l" rtl="0">
                  <a:buNone/>
                </a:pPr>
                <a:r>
                  <a:rPr lang="en-US" sz="1800" dirty="0"/>
                  <a:t>Ship A points: {[107, 570], [124, 459], [151,452], [169,365], [185,315] [199, 256]}</a:t>
                </a:r>
              </a:p>
              <a:p>
                <a:pPr marL="0" indent="0" algn="l" rtl="0">
                  <a:buNone/>
                </a:pPr>
                <a:r>
                  <a:rPr lang="en-US" sz="1800" dirty="0"/>
                  <a:t>Ship B points: {[690, 319], [671,276], [652,242], [635,189], [618,155], [596, 109]}</a:t>
                </a:r>
              </a:p>
              <a:p>
                <a:pPr marL="0" indent="0" algn="l" rtl="0">
                  <a:buNone/>
                </a:pPr>
                <a14:m>
                  <m:oMathPara xmlns:m="http://schemas.openxmlformats.org/officeDocument/2006/math">
                    <m:oMathParaPr>
                      <m:jc m:val="left"/>
                    </m:oMathParaPr>
                    <m:oMath xmlns:m="http://schemas.openxmlformats.org/officeDocument/2006/math">
                      <m:r>
                        <a:rPr lang="en-US" sz="180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m:t>
                      </m:r>
                    </m:oMath>
                  </m:oMathPara>
                </a14:m>
                <a:endParaRPr lang="en-US" sz="1800" dirty="0"/>
              </a:p>
              <a:p>
                <a:pPr marL="0" indent="0" algn="l" rtl="0">
                  <a:spcBef>
                    <a:spcPts val="0"/>
                  </a:spcBef>
                  <a:buNone/>
                </a:pPr>
                <a:r>
                  <a:rPr lang="en-US" sz="1800" dirty="0"/>
                  <a:t>TTC_A = 15.012, TTC_B = 16.208 </a:t>
                </a:r>
              </a:p>
              <a:p>
                <a:pPr marL="0" indent="0" algn="l" rtl="0">
                  <a:spcBef>
                    <a:spcPts val="0"/>
                  </a:spcBef>
                  <a:buNone/>
                </a:pPr>
                <a:r>
                  <a:rPr lang="en-US" sz="1800" dirty="0">
                    <a:ea typeface="Cambria Math" panose="02040503050406030204" pitchFamily="18" charset="0"/>
                  </a:rPr>
                  <a:t>                           </a:t>
                </a:r>
                <a14:m>
                  <m:oMath xmlns:m="http://schemas.openxmlformats.org/officeDocument/2006/math">
                    <m:r>
                      <a:rPr lang="en-US" sz="1800" i="1">
                        <a:latin typeface="Cambria Math" panose="02040503050406030204" pitchFamily="18" charset="0"/>
                        <a:ea typeface="Cambria Math" panose="02040503050406030204" pitchFamily="18" charset="0"/>
                      </a:rPr>
                      <m:t> ↓</m:t>
                    </m:r>
                  </m:oMath>
                </a14:m>
                <a:endParaRPr lang="en-US" sz="1800" dirty="0"/>
              </a:p>
              <a:p>
                <a:pPr marL="0" indent="0" algn="l" rtl="0">
                  <a:spcBef>
                    <a:spcPts val="0"/>
                  </a:spcBef>
                  <a:buNone/>
                </a:pPr>
                <a14:m>
                  <m:oMath xmlns:m="http://schemas.openxmlformats.org/officeDocument/2006/math">
                    <m:r>
                      <m:rPr>
                        <m:sty m:val="p"/>
                      </m:rPr>
                      <a:rPr lang="el-GR" sz="1800" i="1">
                        <a:latin typeface="Cambria Math" panose="02040503050406030204" pitchFamily="18" charset="0"/>
                        <a:ea typeface="Cambria Math" panose="02040503050406030204" pitchFamily="18" charset="0"/>
                      </a:rPr>
                      <m:t>Δ</m:t>
                    </m:r>
                    <m:r>
                      <m:rPr>
                        <m:sty m:val="p"/>
                      </m:rPr>
                      <a:rPr lang="en-US" sz="1800" i="1">
                        <a:latin typeface="Cambria Math" panose="02040503050406030204" pitchFamily="18" charset="0"/>
                        <a:ea typeface="Cambria Math" panose="02040503050406030204" pitchFamily="18" charset="0"/>
                      </a:rPr>
                      <m:t>t</m:t>
                    </m:r>
                    <m:r>
                      <a:rPr lang="en-US" sz="1800" i="1">
                        <a:latin typeface="Cambria Math" panose="02040503050406030204" pitchFamily="18" charset="0"/>
                        <a:ea typeface="Cambria Math" panose="02040503050406030204" pitchFamily="18" charset="0"/>
                      </a:rPr>
                      <m:t> = </m:t>
                    </m:r>
                    <m:r>
                      <a:rPr lang="en-US" sz="1800" i="1">
                        <a:latin typeface="Cambria Math" panose="02040503050406030204" pitchFamily="18" charset="0"/>
                        <a:ea typeface="Cambria Math" panose="02040503050406030204" pitchFamily="18" charset="0"/>
                      </a:rPr>
                      <m:t>1</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195</m:t>
                    </m:r>
                    <m:r>
                      <a:rPr lang="en-US" sz="1800" b="0" i="1" smtClean="0">
                        <a:latin typeface="Cambria Math" panose="02040503050406030204" pitchFamily="18" charset="0"/>
                        <a:ea typeface="Cambria Math" panose="02040503050406030204" pitchFamily="18" charset="0"/>
                      </a:rPr>
                      <m:t> </m:t>
                    </m:r>
                    <m:r>
                      <m:rPr>
                        <m:sty m:val="p"/>
                      </m:rPr>
                      <a:rPr lang="en-US" sz="1800" b="0" i="1" smtClean="0">
                        <a:latin typeface="Cambria Math" panose="02040503050406030204" pitchFamily="18" charset="0"/>
                        <a:ea typeface="Cambria Math" panose="02040503050406030204" pitchFamily="18" charset="0"/>
                      </a:rPr>
                      <m:t>frames</m:t>
                    </m:r>
                    <m:r>
                      <a:rPr lang="en-US" sz="1800" i="1">
                        <a:latin typeface="Cambria Math" panose="02040503050406030204" pitchFamily="18" charset="0"/>
                        <a:ea typeface="Cambria Math" panose="02040503050406030204" pitchFamily="18" charset="0"/>
                      </a:rPr>
                      <m:t> &lt; </m:t>
                    </m:r>
                    <m:r>
                      <m:rPr>
                        <m:sty m:val="p"/>
                      </m:rPr>
                      <a:rPr lang="en-US" sz="1800" i="1">
                        <a:latin typeface="Cambria Math" panose="02040503050406030204" pitchFamily="18" charset="0"/>
                        <a:ea typeface="Cambria Math" panose="02040503050406030204" pitchFamily="18" charset="0"/>
                      </a:rPr>
                      <m:t>Threashold</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5</m:t>
                    </m:r>
                    <m:r>
                      <a:rPr lang="en-US" sz="1800" b="0" i="1" smtClean="0">
                        <a:latin typeface="Cambria Math" panose="02040503050406030204" pitchFamily="18" charset="0"/>
                        <a:ea typeface="Cambria Math" panose="02040503050406030204" pitchFamily="18" charset="0"/>
                      </a:rPr>
                      <m:t> </m:t>
                    </m:r>
                    <m:r>
                      <m:rPr>
                        <m:sty m:val="p"/>
                      </m:rPr>
                      <a:rPr lang="en-US" sz="1800" b="0" i="1" smtClean="0">
                        <a:latin typeface="Cambria Math" panose="02040503050406030204" pitchFamily="18" charset="0"/>
                        <a:ea typeface="Cambria Math" panose="02040503050406030204" pitchFamily="18" charset="0"/>
                      </a:rPr>
                      <m:t>frames</m:t>
                    </m:r>
                  </m:oMath>
                </a14:m>
                <a:r>
                  <a:rPr lang="en-US" sz="1800" dirty="0"/>
                  <a:t> </a:t>
                </a:r>
                <a:r>
                  <a:rPr lang="en-US" sz="1800" dirty="0">
                    <a:sym typeface="Wingdings" panose="05000000000000000000" pitchFamily="2" charset="2"/>
                  </a:rPr>
                  <a:t>    </a:t>
                </a:r>
                <a:r>
                  <a:rPr lang="en-US" sz="1800" b="1" dirty="0">
                    <a:effectLst>
                      <a:glow rad="825500">
                        <a:srgbClr val="FF0000">
                          <a:alpha val="40000"/>
                        </a:srgbClr>
                      </a:glow>
                    </a:effectLst>
                    <a:sym typeface="Wingdings" panose="05000000000000000000" pitchFamily="2" charset="2"/>
                  </a:rPr>
                  <a:t>P</a:t>
                </a:r>
                <a:r>
                  <a:rPr lang="en-US" sz="1800" b="1" dirty="0">
                    <a:effectLst>
                      <a:glow rad="825500">
                        <a:srgbClr val="FF0000">
                          <a:alpha val="40000"/>
                        </a:srgbClr>
                      </a:glow>
                    </a:effectLst>
                  </a:rPr>
                  <a:t>otential collision course detected!</a:t>
                </a:r>
              </a:p>
              <a:p>
                <a:pPr marL="0" indent="0" algn="l" rtl="0">
                  <a:spcBef>
                    <a:spcPts val="0"/>
                  </a:spcBef>
                  <a:buNone/>
                </a:pPr>
                <a:endParaRPr lang="en-US" sz="1800" b="1" dirty="0"/>
              </a:p>
              <a:p>
                <a:pPr marL="0" indent="0" algn="l" rtl="0">
                  <a:buNone/>
                </a:pPr>
                <a:r>
                  <a:rPr lang="en-US" sz="1800" dirty="0"/>
                  <a:t>Ship A CR → mean=1.417, Δ=0.4932124727113283, stable=True</a:t>
                </a:r>
              </a:p>
              <a:p>
                <a:pPr marL="0" indent="0" algn="l" rtl="0">
                  <a:buNone/>
                </a:pPr>
                <a:r>
                  <a:rPr lang="en-US" sz="1800" dirty="0"/>
                  <a:t>Ship B CR → mean=1.397, Δ=0.31370695532825654, stable=True</a:t>
                </a:r>
                <a14:m>
                  <m:oMath xmlns:m="http://schemas.openxmlformats.org/officeDocument/2006/math">
                    <m:r>
                      <a:rPr lang="en-US" sz="1800" b="0" i="1" smtClean="0">
                        <a:latin typeface="Cambria Math" panose="02040503050406030204" pitchFamily="18" charset="0"/>
                        <a:ea typeface="Cambria Math" panose="02040503050406030204" pitchFamily="18" charset="0"/>
                      </a:rPr>
                      <m:t>                                                 </m:t>
                    </m:r>
                    <m:r>
                      <a:rPr lang="en-US" sz="1800" i="1" smtClean="0">
                        <a:latin typeface="Cambria Math" panose="02040503050406030204" pitchFamily="18" charset="0"/>
                        <a:ea typeface="Cambria Math" panose="02040503050406030204" pitchFamily="18" charset="0"/>
                      </a:rPr>
                      <m:t>↓</m:t>
                    </m:r>
                  </m:oMath>
                </a14:m>
                <a:endParaRPr lang="en-US" sz="2000" dirty="0">
                  <a:effectLst>
                    <a:glow rad="825500">
                      <a:srgbClr val="FF0000">
                        <a:alpha val="40000"/>
                      </a:srgbClr>
                    </a:glow>
                  </a:effectLst>
                </a:endParaRPr>
              </a:p>
              <a:p>
                <a:pPr marL="0" indent="0" algn="l" rtl="0">
                  <a:lnSpc>
                    <a:spcPct val="150000"/>
                  </a:lnSpc>
                  <a:buNone/>
                </a:pPr>
                <a:r>
                  <a:rPr lang="en-US" sz="2400" dirty="0">
                    <a:effectLst>
                      <a:glow rad="825500">
                        <a:schemeClr val="bg1">
                          <a:alpha val="40000"/>
                        </a:schemeClr>
                      </a:glow>
                    </a:effectLst>
                  </a:rPr>
                  <a:t>Conclusion – Potential collision identified with high confidence due to stable CR</a:t>
                </a:r>
              </a:p>
            </p:txBody>
          </p:sp>
        </mc:Choice>
        <mc:Fallback xmlns="">
          <p:sp>
            <p:nvSpPr>
              <p:cNvPr id="3" name="מציין מיקום תוכן 2">
                <a:extLst>
                  <a:ext uri="{FF2B5EF4-FFF2-40B4-BE49-F238E27FC236}">
                    <a16:creationId xmlns:a16="http://schemas.microsoft.com/office/drawing/2014/main" id="{D1BCBB50-7FAA-A682-77F5-A10F7EE38843}"/>
                  </a:ext>
                </a:extLst>
              </p:cNvPr>
              <p:cNvSpPr>
                <a:spLocks noGrp="1" noRot="1" noChangeAspect="1" noMove="1" noResize="1" noEditPoints="1" noAdjustHandles="1" noChangeArrowheads="1" noChangeShapeType="1" noTextEdit="1"/>
              </p:cNvSpPr>
              <p:nvPr>
                <p:ph idx="1"/>
              </p:nvPr>
            </p:nvSpPr>
            <p:spPr>
              <a:xfrm>
                <a:off x="336884" y="1690688"/>
                <a:ext cx="11569566" cy="4979619"/>
              </a:xfrm>
              <a:blipFill>
                <a:blip r:embed="rId3"/>
                <a:stretch>
                  <a:fillRect l="-4004"/>
                </a:stretch>
              </a:blipFill>
            </p:spPr>
            <p:txBody>
              <a:bodyPr/>
              <a:lstStyle/>
              <a:p>
                <a:r>
                  <a:rPr lang="he-IL">
                    <a:noFill/>
                  </a:rPr>
                  <a:t> </a:t>
                </a:r>
              </a:p>
            </p:txBody>
          </p:sp>
        </mc:Fallback>
      </mc:AlternateContent>
      <p:pic>
        <p:nvPicPr>
          <p:cNvPr id="28" name="תמונה 27">
            <a:extLst>
              <a:ext uri="{FF2B5EF4-FFF2-40B4-BE49-F238E27FC236}">
                <a16:creationId xmlns:a16="http://schemas.microsoft.com/office/drawing/2014/main" id="{2FA33BD5-183F-5D44-2CA3-2A46F3FB2A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425" y="1432486"/>
            <a:ext cx="1500618" cy="1185586"/>
          </a:xfrm>
          <a:prstGeom prst="rect">
            <a:avLst/>
          </a:prstGeom>
        </p:spPr>
      </p:pic>
      <p:pic>
        <p:nvPicPr>
          <p:cNvPr id="30" name="תמונה 29">
            <a:extLst>
              <a:ext uri="{FF2B5EF4-FFF2-40B4-BE49-F238E27FC236}">
                <a16:creationId xmlns:a16="http://schemas.microsoft.com/office/drawing/2014/main" id="{AAD29F23-99C3-F4F1-6F95-31113B0EF2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8818" y="1419502"/>
            <a:ext cx="1500617" cy="1255462"/>
          </a:xfrm>
          <a:prstGeom prst="rect">
            <a:avLst/>
          </a:prstGeom>
        </p:spPr>
      </p:pic>
      <p:pic>
        <p:nvPicPr>
          <p:cNvPr id="32" name="תמונה 31">
            <a:extLst>
              <a:ext uri="{FF2B5EF4-FFF2-40B4-BE49-F238E27FC236}">
                <a16:creationId xmlns:a16="http://schemas.microsoft.com/office/drawing/2014/main" id="{3389A3C5-2B83-25E1-4EF5-D99953C10B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3493" y="1419502"/>
            <a:ext cx="1500617" cy="1255462"/>
          </a:xfrm>
          <a:prstGeom prst="rect">
            <a:avLst/>
          </a:prstGeom>
        </p:spPr>
      </p:pic>
      <p:pic>
        <p:nvPicPr>
          <p:cNvPr id="34" name="תמונה 33">
            <a:extLst>
              <a:ext uri="{FF2B5EF4-FFF2-40B4-BE49-F238E27FC236}">
                <a16:creationId xmlns:a16="http://schemas.microsoft.com/office/drawing/2014/main" id="{9BBF8FC7-917E-BD48-55A4-3DC73D6E34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08168" y="1419502"/>
            <a:ext cx="1500617" cy="1255462"/>
          </a:xfrm>
          <a:prstGeom prst="rect">
            <a:avLst/>
          </a:prstGeom>
        </p:spPr>
      </p:pic>
      <p:pic>
        <p:nvPicPr>
          <p:cNvPr id="36" name="תמונה 35">
            <a:extLst>
              <a:ext uri="{FF2B5EF4-FFF2-40B4-BE49-F238E27FC236}">
                <a16:creationId xmlns:a16="http://schemas.microsoft.com/office/drawing/2014/main" id="{2EE54A04-18B2-CAE0-8F82-EF0292C3F3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42843" y="1419502"/>
            <a:ext cx="1500617" cy="1255462"/>
          </a:xfrm>
          <a:prstGeom prst="rect">
            <a:avLst/>
          </a:prstGeom>
        </p:spPr>
      </p:pic>
      <p:pic>
        <p:nvPicPr>
          <p:cNvPr id="38" name="תמונה 37">
            <a:extLst>
              <a:ext uri="{FF2B5EF4-FFF2-40B4-BE49-F238E27FC236}">
                <a16:creationId xmlns:a16="http://schemas.microsoft.com/office/drawing/2014/main" id="{C10FD2D5-AE24-70AF-5A77-B92BB43B476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70211" y="1419501"/>
            <a:ext cx="1500618" cy="1255463"/>
          </a:xfrm>
          <a:prstGeom prst="rect">
            <a:avLst/>
          </a:prstGeom>
        </p:spPr>
      </p:pic>
      <p:sp>
        <p:nvSpPr>
          <p:cNvPr id="39" name="תיבת טקסט 38">
            <a:extLst>
              <a:ext uri="{FF2B5EF4-FFF2-40B4-BE49-F238E27FC236}">
                <a16:creationId xmlns:a16="http://schemas.microsoft.com/office/drawing/2014/main" id="{19C0E879-FE30-810C-C57E-252DA70CBF59}"/>
              </a:ext>
            </a:extLst>
          </p:cNvPr>
          <p:cNvSpPr txBox="1"/>
          <p:nvPr/>
        </p:nvSpPr>
        <p:spPr>
          <a:xfrm>
            <a:off x="1778516" y="1799924"/>
            <a:ext cx="493043" cy="369332"/>
          </a:xfrm>
          <a:prstGeom prst="rect">
            <a:avLst/>
          </a:prstGeom>
          <a:noFill/>
        </p:spPr>
        <p:txBody>
          <a:bodyPr wrap="square" rtlCol="1">
            <a:spAutoFit/>
          </a:bodyPr>
          <a:lstStyle/>
          <a:p>
            <a:r>
              <a:rPr lang="en-US" dirty="0">
                <a:sym typeface="Wingdings" panose="05000000000000000000" pitchFamily="2" charset="2"/>
              </a:rPr>
              <a:t></a:t>
            </a:r>
            <a:endParaRPr lang="he-IL" dirty="0"/>
          </a:p>
        </p:txBody>
      </p:sp>
      <p:sp>
        <p:nvSpPr>
          <p:cNvPr id="43" name="תיבת טקסט 42">
            <a:extLst>
              <a:ext uri="{FF2B5EF4-FFF2-40B4-BE49-F238E27FC236}">
                <a16:creationId xmlns:a16="http://schemas.microsoft.com/office/drawing/2014/main" id="{F240F6D8-D4AC-C3AA-D586-BBF4D0664A0E}"/>
              </a:ext>
            </a:extLst>
          </p:cNvPr>
          <p:cNvSpPr txBox="1"/>
          <p:nvPr/>
        </p:nvSpPr>
        <p:spPr>
          <a:xfrm>
            <a:off x="3882178" y="1780675"/>
            <a:ext cx="410690" cy="369332"/>
          </a:xfrm>
          <a:prstGeom prst="rect">
            <a:avLst/>
          </a:prstGeom>
          <a:noFill/>
        </p:spPr>
        <p:txBody>
          <a:bodyPr wrap="none" rtlCol="1">
            <a:spAutoFit/>
          </a:bodyPr>
          <a:lstStyle/>
          <a:p>
            <a:r>
              <a:rPr lang="en-US" dirty="0">
                <a:sym typeface="Wingdings" panose="05000000000000000000" pitchFamily="2" charset="2"/>
              </a:rPr>
              <a:t></a:t>
            </a:r>
            <a:endParaRPr lang="he-IL" dirty="0"/>
          </a:p>
        </p:txBody>
      </p:sp>
      <p:sp>
        <p:nvSpPr>
          <p:cNvPr id="44" name="תיבת טקסט 43">
            <a:extLst>
              <a:ext uri="{FF2B5EF4-FFF2-40B4-BE49-F238E27FC236}">
                <a16:creationId xmlns:a16="http://schemas.microsoft.com/office/drawing/2014/main" id="{90A4E180-DB60-4D43-FA9C-B651DC0FA159}"/>
              </a:ext>
            </a:extLst>
          </p:cNvPr>
          <p:cNvSpPr txBox="1"/>
          <p:nvPr/>
        </p:nvSpPr>
        <p:spPr>
          <a:xfrm>
            <a:off x="5781561" y="1780676"/>
            <a:ext cx="410690" cy="369332"/>
          </a:xfrm>
          <a:prstGeom prst="rect">
            <a:avLst/>
          </a:prstGeom>
          <a:noFill/>
        </p:spPr>
        <p:txBody>
          <a:bodyPr wrap="none" rtlCol="1">
            <a:spAutoFit/>
          </a:bodyPr>
          <a:lstStyle/>
          <a:p>
            <a:r>
              <a:rPr lang="en-US" dirty="0">
                <a:sym typeface="Wingdings" panose="05000000000000000000" pitchFamily="2" charset="2"/>
              </a:rPr>
              <a:t></a:t>
            </a:r>
            <a:endParaRPr lang="he-IL" dirty="0"/>
          </a:p>
        </p:txBody>
      </p:sp>
      <p:sp>
        <p:nvSpPr>
          <p:cNvPr id="45" name="תיבת טקסט 44">
            <a:extLst>
              <a:ext uri="{FF2B5EF4-FFF2-40B4-BE49-F238E27FC236}">
                <a16:creationId xmlns:a16="http://schemas.microsoft.com/office/drawing/2014/main" id="{7935CD2E-9DD1-4D15-DF3B-5DDE70C50ED4}"/>
              </a:ext>
            </a:extLst>
          </p:cNvPr>
          <p:cNvSpPr txBox="1"/>
          <p:nvPr/>
        </p:nvSpPr>
        <p:spPr>
          <a:xfrm>
            <a:off x="7722652" y="1780672"/>
            <a:ext cx="410690" cy="369332"/>
          </a:xfrm>
          <a:prstGeom prst="rect">
            <a:avLst/>
          </a:prstGeom>
          <a:noFill/>
        </p:spPr>
        <p:txBody>
          <a:bodyPr wrap="none" rtlCol="1">
            <a:spAutoFit/>
          </a:bodyPr>
          <a:lstStyle/>
          <a:p>
            <a:r>
              <a:rPr lang="en-US" dirty="0">
                <a:sym typeface="Wingdings" panose="05000000000000000000" pitchFamily="2" charset="2"/>
              </a:rPr>
              <a:t></a:t>
            </a:r>
            <a:endParaRPr lang="he-IL" dirty="0"/>
          </a:p>
        </p:txBody>
      </p:sp>
      <p:sp>
        <p:nvSpPr>
          <p:cNvPr id="47" name="תיבת טקסט 46">
            <a:extLst>
              <a:ext uri="{FF2B5EF4-FFF2-40B4-BE49-F238E27FC236}">
                <a16:creationId xmlns:a16="http://schemas.microsoft.com/office/drawing/2014/main" id="{AD4D04D9-9DEB-E938-8945-9200086C3C3B}"/>
              </a:ext>
            </a:extLst>
          </p:cNvPr>
          <p:cNvSpPr txBox="1"/>
          <p:nvPr/>
        </p:nvSpPr>
        <p:spPr>
          <a:xfrm>
            <a:off x="9163257" y="1771048"/>
            <a:ext cx="914400" cy="646331"/>
          </a:xfrm>
          <a:prstGeom prst="rect">
            <a:avLst/>
          </a:prstGeom>
          <a:noFill/>
        </p:spPr>
        <p:txBody>
          <a:bodyPr wrap="square" rtlCol="1">
            <a:spAutoFit/>
          </a:bodyPr>
          <a:lstStyle/>
          <a:p>
            <a:r>
              <a:rPr lang="en-US" dirty="0">
                <a:sym typeface="Wingdings" panose="05000000000000000000" pitchFamily="2" charset="2"/>
              </a:rPr>
              <a:t></a:t>
            </a:r>
            <a:endParaRPr lang="he-IL" dirty="0"/>
          </a:p>
          <a:p>
            <a:endParaRPr lang="he-IL" dirty="0"/>
          </a:p>
        </p:txBody>
      </p:sp>
    </p:spTree>
    <p:extLst>
      <p:ext uri="{BB962C8B-B14F-4D97-AF65-F5344CB8AC3E}">
        <p14:creationId xmlns:p14="http://schemas.microsoft.com/office/powerpoint/2010/main" val="20855661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8D18AA4-53F5-6B2F-13D2-E39B8F4E5250}"/>
              </a:ext>
            </a:extLst>
          </p:cNvPr>
          <p:cNvSpPr>
            <a:spLocks noGrp="1"/>
          </p:cNvSpPr>
          <p:nvPr>
            <p:ph type="title"/>
          </p:nvPr>
        </p:nvSpPr>
        <p:spPr/>
        <p:txBody>
          <a:bodyPr/>
          <a:lstStyle/>
          <a:p>
            <a:pPr algn="l"/>
            <a:r>
              <a:rPr lang="en-US" b="1" dirty="0">
                <a:effectLst>
                  <a:glow rad="444500">
                    <a:schemeClr val="accent5">
                      <a:lumMod val="60000"/>
                      <a:lumOff val="40000"/>
                    </a:schemeClr>
                  </a:glow>
                  <a:outerShdw blurRad="50800" dist="25400" dir="5400000" algn="ctr" rotWithShape="0">
                    <a:srgbClr val="000000">
                      <a:alpha val="43137"/>
                    </a:srgbClr>
                  </a:outerShdw>
                </a:effectLst>
              </a:rPr>
              <a:t>Two Cameras</a:t>
            </a:r>
            <a:endParaRPr lang="he-IL" dirty="0"/>
          </a:p>
        </p:txBody>
      </p:sp>
      <mc:AlternateContent xmlns:mc="http://schemas.openxmlformats.org/markup-compatibility/2006">
        <mc:Choice xmlns:a14="http://schemas.microsoft.com/office/drawing/2010/main" Requires="a14">
          <p:sp>
            <p:nvSpPr>
              <p:cNvPr id="7" name="מציין מיקום תוכן 6">
                <a:extLst>
                  <a:ext uri="{FF2B5EF4-FFF2-40B4-BE49-F238E27FC236}">
                    <a16:creationId xmlns:a16="http://schemas.microsoft.com/office/drawing/2014/main" id="{A5BF09D1-9E2F-1421-1DE8-DFCA18DF906E}"/>
                  </a:ext>
                </a:extLst>
              </p:cNvPr>
              <p:cNvSpPr>
                <a:spLocks noGrp="1"/>
              </p:cNvSpPr>
              <p:nvPr>
                <p:ph idx="1"/>
              </p:nvPr>
            </p:nvSpPr>
            <p:spPr>
              <a:xfrm>
                <a:off x="838200" y="1534160"/>
                <a:ext cx="10515600" cy="4652963"/>
              </a:xfrm>
            </p:spPr>
            <p:txBody>
              <a:bodyPr>
                <a:normAutofit/>
              </a:bodyPr>
              <a:lstStyle/>
              <a:p>
                <a:pPr marL="0" indent="0" algn="l" rtl="0">
                  <a:buNone/>
                </a:pPr>
                <a:r>
                  <a:rPr lang="en-US" sz="2000" b="1" u="sng" dirty="0">
                    <a:effectLst>
                      <a:glow rad="228600">
                        <a:srgbClr val="FF0000">
                          <a:alpha val="40000"/>
                        </a:srgbClr>
                      </a:glow>
                    </a:effectLst>
                  </a:rPr>
                  <a:t>Problem</a:t>
                </a:r>
                <a:r>
                  <a:rPr lang="en-US" sz="2000" b="1" u="sng" dirty="0">
                    <a:effectLst>
                      <a:glow>
                        <a:schemeClr val="accent4">
                          <a:lumMod val="60000"/>
                          <a:lumOff val="40000"/>
                        </a:schemeClr>
                      </a:glow>
                    </a:effectLst>
                  </a:rPr>
                  <a:t>:</a:t>
                </a:r>
                <a:r>
                  <a:rPr lang="en-US" sz="2000" b="1" dirty="0">
                    <a:effectLst>
                      <a:glow>
                        <a:schemeClr val="accent4">
                          <a:lumMod val="60000"/>
                          <a:lumOff val="40000"/>
                        </a:schemeClr>
                      </a:glow>
                    </a:effectLst>
                  </a:rPr>
                  <a:t> </a:t>
                </a:r>
              </a:p>
              <a:p>
                <a:pPr marL="0" indent="0" algn="l" rtl="0">
                  <a:buNone/>
                </a:pPr>
                <a:r>
                  <a:rPr lang="en-US" sz="1800" b="1" dirty="0">
                    <a:effectLst>
                      <a:glow>
                        <a:schemeClr val="accent4">
                          <a:lumMod val="60000"/>
                          <a:lumOff val="40000"/>
                        </a:schemeClr>
                      </a:glow>
                    </a:effectLst>
                  </a:rPr>
                  <a:t>Perspective distortion is too strong </a:t>
                </a:r>
                <a:r>
                  <a:rPr lang="en-US" sz="1800" b="1" dirty="0">
                    <a:effectLst>
                      <a:glow>
                        <a:schemeClr val="accent4">
                          <a:lumMod val="60000"/>
                          <a:lumOff val="40000"/>
                        </a:schemeClr>
                      </a:glow>
                    </a:effectLst>
                    <a:sym typeface="Wingdings" panose="05000000000000000000" pitchFamily="2" charset="2"/>
                  </a:rPr>
                  <a:t> CR values fluctuate  we cannot fully trust TTC computed </a:t>
                </a:r>
              </a:p>
              <a:p>
                <a:pPr marL="0" indent="0" algn="l" rtl="0">
                  <a:buNone/>
                </a:pPr>
                <a:r>
                  <a:rPr lang="en-US" sz="2000" b="1" u="sng" dirty="0">
                    <a:effectLst>
                      <a:glow rad="228600">
                        <a:srgbClr val="00B050">
                          <a:alpha val="40000"/>
                        </a:srgbClr>
                      </a:glow>
                    </a:effectLst>
                  </a:rPr>
                  <a:t>Solution  - Use Two Camera:</a:t>
                </a:r>
                <a:endParaRPr lang="en-US" sz="1800" b="1" dirty="0">
                  <a:effectLst>
                    <a:glow>
                      <a:srgbClr val="00B050"/>
                    </a:glow>
                  </a:effectLst>
                </a:endParaRPr>
              </a:p>
              <a:p>
                <a:pPr algn="l" rtl="0">
                  <a:spcBef>
                    <a:spcPts val="100"/>
                  </a:spcBef>
                  <a:buFontTx/>
                  <a:buChar char="-"/>
                </a:pPr>
                <a:r>
                  <a:rPr lang="en-US" sz="1800" b="1" dirty="0">
                    <a:effectLst>
                      <a:glow>
                        <a:srgbClr val="00B050"/>
                      </a:glow>
                    </a:effectLst>
                  </a:rPr>
                  <a:t>Two synchronized cameras from  different viewpoints</a:t>
                </a:r>
              </a:p>
              <a:p>
                <a:pPr algn="l" rtl="0">
                  <a:spcBef>
                    <a:spcPts val="100"/>
                  </a:spcBef>
                  <a:buFontTx/>
                  <a:buChar char="-"/>
                </a:pPr>
                <a:r>
                  <a:rPr lang="en-US" sz="1800" b="1" dirty="0">
                    <a:effectLst>
                      <a:glow>
                        <a:srgbClr val="00B050"/>
                      </a:glow>
                    </a:effectLst>
                  </a:rPr>
                  <a:t>Using epipolar geometry we can reconstruct, consistent 3D trajectories</a:t>
                </a:r>
              </a:p>
              <a:p>
                <a:pPr algn="l" rtl="0">
                  <a:spcBef>
                    <a:spcPts val="100"/>
                  </a:spcBef>
                  <a:buFontTx/>
                  <a:buChar char="-"/>
                </a:pPr>
                <a:r>
                  <a:rPr lang="en-US" sz="1800" b="1" dirty="0">
                    <a:effectLst>
                      <a:glow>
                        <a:srgbClr val="00B050"/>
                      </a:glow>
                    </a:effectLst>
                  </a:rPr>
                  <a:t> Intersection and TTC are then computed in 3D, independent of perspective distortion in a single view</a:t>
                </a:r>
              </a:p>
              <a:p>
                <a:pPr marL="0" indent="0" algn="l" rtl="0">
                  <a:spcBef>
                    <a:spcPts val="100"/>
                  </a:spcBef>
                  <a:buNone/>
                </a:pPr>
                <a:r>
                  <a:rPr lang="en-US" sz="2000" b="1" u="sng" dirty="0">
                    <a:effectLst>
                      <a:glow rad="228600">
                        <a:srgbClr val="0070C0">
                          <a:alpha val="40000"/>
                        </a:srgbClr>
                      </a:glow>
                    </a:effectLst>
                  </a:rPr>
                  <a:t>Mathematics Behind Two Cameras:</a:t>
                </a:r>
              </a:p>
              <a:p>
                <a:pPr marL="0" indent="0" algn="l" rtl="0">
                  <a:spcBef>
                    <a:spcPts val="100"/>
                  </a:spcBef>
                  <a:buNone/>
                </a:pPr>
                <a:r>
                  <a:rPr lang="en-US" sz="1800" b="1" u="sng" dirty="0">
                    <a:effectLst>
                      <a:glow>
                        <a:srgbClr val="00B050"/>
                      </a:glow>
                    </a:effectLst>
                  </a:rPr>
                  <a:t>Projection: </a:t>
                </a:r>
                <a:r>
                  <a:rPr lang="en-US" sz="1800" b="1" dirty="0">
                    <a:effectLst>
                      <a:glow>
                        <a:srgbClr val="00B050"/>
                      </a:glow>
                    </a:effectLst>
                  </a:rPr>
                  <a:t>A 3D Point X projects to each image as </a:t>
                </a:r>
                <a14:m>
                  <m:oMath xmlns:m="http://schemas.openxmlformats.org/officeDocument/2006/math">
                    <m:sSub>
                      <m:sSubPr>
                        <m:ctrlPr>
                          <a:rPr lang="it-IT" sz="1800" b="1" i="1" smtClean="0">
                            <a:effectLst>
                              <a:glow rad="228600">
                                <a:schemeClr val="accent4">
                                  <a:satMod val="175000"/>
                                  <a:alpha val="40000"/>
                                </a:schemeClr>
                              </a:glow>
                            </a:effectLst>
                            <a:latin typeface="Cambria Math" panose="02040503050406030204" pitchFamily="18" charset="0"/>
                          </a:rPr>
                        </m:ctrlPr>
                      </m:sSubPr>
                      <m:e>
                        <m:r>
                          <a:rPr lang="it-IT" sz="1800" b="1" i="1">
                            <a:effectLst>
                              <a:glow rad="228600">
                                <a:schemeClr val="accent4">
                                  <a:satMod val="175000"/>
                                  <a:alpha val="40000"/>
                                </a:schemeClr>
                              </a:glow>
                            </a:effectLst>
                            <a:latin typeface="Cambria Math" panose="02040503050406030204" pitchFamily="18" charset="0"/>
                          </a:rPr>
                          <m:t>𝒙</m:t>
                        </m:r>
                      </m:e>
                      <m:sub>
                        <m:r>
                          <a:rPr lang="it-IT" sz="1800" b="1" i="1">
                            <a:effectLst>
                              <a:glow rad="228600">
                                <a:schemeClr val="accent4">
                                  <a:satMod val="175000"/>
                                  <a:alpha val="40000"/>
                                </a:schemeClr>
                              </a:glow>
                            </a:effectLst>
                            <a:latin typeface="Cambria Math" panose="02040503050406030204" pitchFamily="18" charset="0"/>
                          </a:rPr>
                          <m:t>𝒊</m:t>
                        </m:r>
                      </m:sub>
                    </m:sSub>
                    <m:r>
                      <a:rPr lang="it-IT" sz="1800" b="1" i="1">
                        <a:effectLst>
                          <a:glow rad="228600">
                            <a:schemeClr val="accent4">
                              <a:satMod val="175000"/>
                              <a:alpha val="40000"/>
                            </a:schemeClr>
                          </a:glow>
                        </a:effectLst>
                        <a:latin typeface="Cambria Math" panose="02040503050406030204" pitchFamily="18" charset="0"/>
                      </a:rPr>
                      <m:t>=</m:t>
                    </m:r>
                    <m:sSub>
                      <m:sSubPr>
                        <m:ctrlPr>
                          <a:rPr lang="it-IT" sz="1800" b="1" i="1">
                            <a:effectLst>
                              <a:glow rad="228600">
                                <a:schemeClr val="accent4">
                                  <a:satMod val="175000"/>
                                  <a:alpha val="40000"/>
                                </a:schemeClr>
                              </a:glow>
                            </a:effectLst>
                            <a:latin typeface="Cambria Math" panose="02040503050406030204" pitchFamily="18" charset="0"/>
                          </a:rPr>
                        </m:ctrlPr>
                      </m:sSubPr>
                      <m:e>
                        <m:r>
                          <a:rPr lang="it-IT" sz="1800" b="1" i="1">
                            <a:effectLst>
                              <a:glow rad="228600">
                                <a:schemeClr val="accent4">
                                  <a:satMod val="175000"/>
                                  <a:alpha val="40000"/>
                                </a:schemeClr>
                              </a:glow>
                            </a:effectLst>
                            <a:latin typeface="Cambria Math" panose="02040503050406030204" pitchFamily="18" charset="0"/>
                          </a:rPr>
                          <m:t>𝑷</m:t>
                        </m:r>
                      </m:e>
                      <m:sub>
                        <m:r>
                          <a:rPr lang="it-IT" sz="1800" b="1" i="1">
                            <a:effectLst>
                              <a:glow rad="228600">
                                <a:schemeClr val="accent4">
                                  <a:satMod val="175000"/>
                                  <a:alpha val="40000"/>
                                </a:schemeClr>
                              </a:glow>
                            </a:effectLst>
                            <a:latin typeface="Cambria Math" panose="02040503050406030204" pitchFamily="18" charset="0"/>
                          </a:rPr>
                          <m:t>𝒊</m:t>
                        </m:r>
                      </m:sub>
                    </m:sSub>
                    <m:r>
                      <a:rPr lang="it-IT" sz="1800" b="1" i="1">
                        <a:effectLst>
                          <a:glow rad="228600">
                            <a:schemeClr val="accent4">
                              <a:satMod val="175000"/>
                              <a:alpha val="40000"/>
                            </a:schemeClr>
                          </a:glow>
                        </a:effectLst>
                        <a:latin typeface="Cambria Math" panose="02040503050406030204" pitchFamily="18" charset="0"/>
                      </a:rPr>
                      <m:t>𝑿</m:t>
                    </m:r>
                    <m:r>
                      <a:rPr lang="it-IT" sz="1800" b="1" i="1" smtClean="0">
                        <a:effectLst>
                          <a:glow rad="228600">
                            <a:schemeClr val="accent4">
                              <a:satMod val="175000"/>
                              <a:alpha val="40000"/>
                            </a:schemeClr>
                          </a:glow>
                        </a:effectLst>
                        <a:latin typeface="Cambria Math" panose="02040503050406030204" pitchFamily="18" charset="0"/>
                      </a:rPr>
                      <m:t>, </m:t>
                    </m:r>
                    <m:r>
                      <a:rPr lang="it-IT" sz="1800" b="1" i="1" smtClean="0">
                        <a:effectLst>
                          <a:glow rad="228600">
                            <a:schemeClr val="accent4">
                              <a:satMod val="175000"/>
                              <a:alpha val="40000"/>
                            </a:schemeClr>
                          </a:glow>
                        </a:effectLst>
                        <a:latin typeface="Cambria Math" panose="02040503050406030204" pitchFamily="18" charset="0"/>
                      </a:rPr>
                      <m:t>𝒊</m:t>
                    </m:r>
                    <m:r>
                      <a:rPr lang="it-IT" sz="1800" b="1" i="1" smtClean="0">
                        <a:effectLst>
                          <a:glow rad="228600">
                            <a:schemeClr val="accent4">
                              <a:satMod val="175000"/>
                              <a:alpha val="40000"/>
                            </a:schemeClr>
                          </a:glow>
                        </a:effectLst>
                        <a:latin typeface="Cambria Math" panose="02040503050406030204" pitchFamily="18" charset="0"/>
                      </a:rPr>
                      <m:t>∈</m:t>
                    </m:r>
                    <m:r>
                      <m:rPr>
                        <m:lit/>
                      </m:rPr>
                      <a:rPr lang="it-IT" sz="1800" b="1" i="1">
                        <a:effectLst>
                          <a:glow rad="228600">
                            <a:schemeClr val="accent4">
                              <a:satMod val="175000"/>
                              <a:alpha val="40000"/>
                            </a:schemeClr>
                          </a:glow>
                        </a:effectLst>
                        <a:latin typeface="Cambria Math" panose="02040503050406030204" pitchFamily="18" charset="0"/>
                      </a:rPr>
                      <m:t>{</m:t>
                    </m:r>
                    <m:r>
                      <a:rPr lang="it-IT" sz="1800" b="1" i="1">
                        <a:effectLst>
                          <a:glow rad="228600">
                            <a:schemeClr val="accent4">
                              <a:satMod val="175000"/>
                              <a:alpha val="40000"/>
                            </a:schemeClr>
                          </a:glow>
                        </a:effectLst>
                        <a:latin typeface="Cambria Math" panose="02040503050406030204" pitchFamily="18" charset="0"/>
                      </a:rPr>
                      <m:t>𝟏</m:t>
                    </m:r>
                    <m:r>
                      <a:rPr lang="it-IT" sz="1800" b="1" i="1">
                        <a:effectLst>
                          <a:glow rad="228600">
                            <a:schemeClr val="accent4">
                              <a:satMod val="175000"/>
                              <a:alpha val="40000"/>
                            </a:schemeClr>
                          </a:glow>
                        </a:effectLst>
                        <a:latin typeface="Cambria Math" panose="02040503050406030204" pitchFamily="18" charset="0"/>
                      </a:rPr>
                      <m:t>,</m:t>
                    </m:r>
                    <m:r>
                      <a:rPr lang="it-IT" sz="1800" b="1" i="1">
                        <a:effectLst>
                          <a:glow rad="228600">
                            <a:schemeClr val="accent4">
                              <a:satMod val="175000"/>
                              <a:alpha val="40000"/>
                            </a:schemeClr>
                          </a:glow>
                        </a:effectLst>
                        <a:latin typeface="Cambria Math" panose="02040503050406030204" pitchFamily="18" charset="0"/>
                      </a:rPr>
                      <m:t>𝟐</m:t>
                    </m:r>
                    <m:r>
                      <m:rPr>
                        <m:lit/>
                      </m:rPr>
                      <a:rPr lang="it-IT" sz="1800" b="1" i="1">
                        <a:effectLst>
                          <a:glow rad="228600">
                            <a:schemeClr val="accent4">
                              <a:satMod val="175000"/>
                              <a:alpha val="40000"/>
                            </a:schemeClr>
                          </a:glow>
                        </a:effectLst>
                        <a:latin typeface="Cambria Math" panose="02040503050406030204" pitchFamily="18" charset="0"/>
                      </a:rPr>
                      <m:t>}</m:t>
                    </m:r>
                  </m:oMath>
                </a14:m>
                <a:r>
                  <a:rPr lang="en-US" sz="1800" b="1" dirty="0">
                    <a:effectLst>
                      <a:glow>
                        <a:srgbClr val="00B050"/>
                      </a:glow>
                    </a:effectLst>
                  </a:rPr>
                  <a:t>,  Where </a:t>
                </a:r>
                <a14:m>
                  <m:oMath xmlns:m="http://schemas.openxmlformats.org/officeDocument/2006/math">
                    <m:sSub>
                      <m:sSubPr>
                        <m:ctrlPr>
                          <a:rPr lang="it-IT" sz="1800" b="1" i="1">
                            <a:effectLst>
                              <a:glow>
                                <a:srgbClr val="00B050"/>
                              </a:glow>
                            </a:effectLst>
                            <a:latin typeface="Cambria Math" panose="02040503050406030204" pitchFamily="18" charset="0"/>
                          </a:rPr>
                        </m:ctrlPr>
                      </m:sSubPr>
                      <m:e>
                        <m:r>
                          <a:rPr lang="it-IT" sz="1800" b="1" i="1">
                            <a:effectLst>
                              <a:glow>
                                <a:srgbClr val="00B050"/>
                              </a:glow>
                            </a:effectLst>
                            <a:latin typeface="Cambria Math" panose="02040503050406030204" pitchFamily="18" charset="0"/>
                          </a:rPr>
                          <m:t>𝑷</m:t>
                        </m:r>
                      </m:e>
                      <m:sub>
                        <m:r>
                          <a:rPr lang="it-IT" sz="1800" b="1" i="1">
                            <a:effectLst>
                              <a:glow>
                                <a:srgbClr val="00B050"/>
                              </a:glow>
                            </a:effectLst>
                            <a:latin typeface="Cambria Math" panose="02040503050406030204" pitchFamily="18" charset="0"/>
                          </a:rPr>
                          <m:t>𝒊</m:t>
                        </m:r>
                      </m:sub>
                    </m:sSub>
                    <m:r>
                      <a:rPr lang="it-IT" sz="1800" b="1" i="1">
                        <a:effectLst>
                          <a:glow>
                            <a:srgbClr val="00B050"/>
                          </a:glow>
                        </a:effectLst>
                        <a:latin typeface="Cambria Math" panose="02040503050406030204" pitchFamily="18" charset="0"/>
                      </a:rPr>
                      <m:t> </m:t>
                    </m:r>
                    <m:r>
                      <a:rPr lang="en-US" sz="1800" b="1" i="1" smtClean="0">
                        <a:effectLst>
                          <a:glow>
                            <a:srgbClr val="00B050"/>
                          </a:glow>
                        </a:effectLst>
                        <a:latin typeface="Cambria Math" panose="02040503050406030204" pitchFamily="18" charset="0"/>
                      </a:rPr>
                      <m:t> </m:t>
                    </m:r>
                  </m:oMath>
                </a14:m>
                <a:r>
                  <a:rPr lang="en-US" sz="1800" b="1" dirty="0">
                    <a:effectLst>
                      <a:glow>
                        <a:srgbClr val="00B050"/>
                      </a:glow>
                    </a:effectLst>
                  </a:rPr>
                  <a:t>is the projection matrix of camera i</a:t>
                </a:r>
              </a:p>
              <a:p>
                <a:pPr marL="0" indent="0" algn="l" rtl="0">
                  <a:spcBef>
                    <a:spcPts val="100"/>
                  </a:spcBef>
                  <a:buNone/>
                </a:pPr>
                <a:r>
                  <a:rPr lang="en-US" sz="1800" b="1" u="sng" dirty="0">
                    <a:effectLst>
                      <a:glow>
                        <a:srgbClr val="00B050"/>
                      </a:glow>
                    </a:effectLst>
                  </a:rPr>
                  <a:t>Epipolar constraint:</a:t>
                </a:r>
                <a:r>
                  <a:rPr lang="en-US" sz="1800" b="1" dirty="0">
                    <a:effectLst>
                      <a:glow>
                        <a:srgbClr val="00B050"/>
                      </a:glow>
                    </a:effectLst>
                  </a:rPr>
                  <a:t>  For corresponding points x1, x2: </a:t>
                </a:r>
                <a14:m>
                  <m:oMath xmlns:m="http://schemas.openxmlformats.org/officeDocument/2006/math">
                    <m:sSubSup>
                      <m:sSubSupPr>
                        <m:ctrlPr>
                          <a:rPr lang="en-US" sz="1800" b="1" i="1" dirty="0" smtClean="0">
                            <a:effectLst>
                              <a:glow rad="228600">
                                <a:schemeClr val="accent4">
                                  <a:satMod val="175000"/>
                                  <a:alpha val="40000"/>
                                </a:schemeClr>
                              </a:glow>
                            </a:effectLst>
                            <a:latin typeface="Cambria Math" panose="02040503050406030204" pitchFamily="18" charset="0"/>
                          </a:rPr>
                        </m:ctrlPr>
                      </m:sSubSupPr>
                      <m:e>
                        <m:r>
                          <a:rPr lang="en-US" sz="1800" b="1" i="1" dirty="0" smtClean="0">
                            <a:effectLst>
                              <a:glow rad="228600">
                                <a:schemeClr val="accent4">
                                  <a:satMod val="175000"/>
                                  <a:alpha val="40000"/>
                                </a:schemeClr>
                              </a:glow>
                            </a:effectLst>
                            <a:latin typeface="Cambria Math" panose="02040503050406030204" pitchFamily="18" charset="0"/>
                          </a:rPr>
                          <m:t> </m:t>
                        </m:r>
                        <m:r>
                          <a:rPr lang="en-US" sz="1800" b="1" i="1" dirty="0" smtClean="0">
                            <a:effectLst>
                              <a:glow rad="228600">
                                <a:schemeClr val="accent4">
                                  <a:satMod val="175000"/>
                                  <a:alpha val="40000"/>
                                </a:schemeClr>
                              </a:glow>
                            </a:effectLst>
                            <a:latin typeface="Cambria Math" panose="02040503050406030204" pitchFamily="18" charset="0"/>
                          </a:rPr>
                          <m:t>𝒙</m:t>
                        </m:r>
                      </m:e>
                      <m:sub>
                        <m:r>
                          <a:rPr lang="en-US" sz="1800" b="1" i="1" dirty="0" smtClean="0">
                            <a:effectLst>
                              <a:glow rad="228600">
                                <a:schemeClr val="accent4">
                                  <a:satMod val="175000"/>
                                  <a:alpha val="40000"/>
                                </a:schemeClr>
                              </a:glow>
                            </a:effectLst>
                            <a:latin typeface="Cambria Math" panose="02040503050406030204" pitchFamily="18" charset="0"/>
                          </a:rPr>
                          <m:t>𝟐</m:t>
                        </m:r>
                      </m:sub>
                      <m:sup>
                        <m:r>
                          <a:rPr lang="en-US" sz="1800" b="1" i="1" dirty="0" smtClean="0">
                            <a:effectLst>
                              <a:glow rad="228600">
                                <a:schemeClr val="accent4">
                                  <a:satMod val="175000"/>
                                  <a:alpha val="40000"/>
                                </a:schemeClr>
                              </a:glow>
                            </a:effectLst>
                            <a:latin typeface="Cambria Math" panose="02040503050406030204" pitchFamily="18" charset="0"/>
                          </a:rPr>
                          <m:t>𝑻</m:t>
                        </m:r>
                      </m:sup>
                    </m:sSubSup>
                    <m:r>
                      <a:rPr lang="en-US" sz="1800" b="1" i="1" dirty="0" smtClean="0">
                        <a:effectLst>
                          <a:glow rad="228600">
                            <a:schemeClr val="accent4">
                              <a:satMod val="175000"/>
                              <a:alpha val="40000"/>
                            </a:schemeClr>
                          </a:glow>
                        </a:effectLst>
                        <a:latin typeface="Cambria Math" panose="02040503050406030204" pitchFamily="18" charset="0"/>
                      </a:rPr>
                      <m:t>𝑭</m:t>
                    </m:r>
                    <m:sSub>
                      <m:sSubPr>
                        <m:ctrlPr>
                          <a:rPr lang="en-US" sz="1800" b="1" i="1" dirty="0" smtClean="0">
                            <a:effectLst>
                              <a:glow rad="228600">
                                <a:schemeClr val="accent4">
                                  <a:satMod val="175000"/>
                                  <a:alpha val="40000"/>
                                </a:schemeClr>
                              </a:glow>
                            </a:effectLst>
                            <a:latin typeface="Cambria Math" panose="02040503050406030204" pitchFamily="18" charset="0"/>
                          </a:rPr>
                        </m:ctrlPr>
                      </m:sSubPr>
                      <m:e>
                        <m:r>
                          <a:rPr lang="en-US" sz="1800" b="1" i="1" dirty="0" smtClean="0">
                            <a:effectLst>
                              <a:glow rad="228600">
                                <a:schemeClr val="accent4">
                                  <a:satMod val="175000"/>
                                  <a:alpha val="40000"/>
                                </a:schemeClr>
                              </a:glow>
                            </a:effectLst>
                            <a:latin typeface="Cambria Math" panose="02040503050406030204" pitchFamily="18" charset="0"/>
                          </a:rPr>
                          <m:t>𝒙</m:t>
                        </m:r>
                      </m:e>
                      <m:sub>
                        <m:r>
                          <a:rPr lang="en-US" sz="1800" b="1" i="1" dirty="0" smtClean="0">
                            <a:effectLst>
                              <a:glow rad="228600">
                                <a:schemeClr val="accent4">
                                  <a:satMod val="175000"/>
                                  <a:alpha val="40000"/>
                                </a:schemeClr>
                              </a:glow>
                            </a:effectLst>
                            <a:latin typeface="Cambria Math" panose="02040503050406030204" pitchFamily="18" charset="0"/>
                          </a:rPr>
                          <m:t>𝟏</m:t>
                        </m:r>
                      </m:sub>
                    </m:sSub>
                    <m:r>
                      <a:rPr lang="en-US" sz="1800" b="1" i="1" dirty="0" smtClean="0">
                        <a:effectLst>
                          <a:glow rad="228600">
                            <a:schemeClr val="accent4">
                              <a:satMod val="175000"/>
                              <a:alpha val="40000"/>
                            </a:schemeClr>
                          </a:glow>
                        </a:effectLst>
                        <a:latin typeface="Cambria Math" panose="02040503050406030204" pitchFamily="18" charset="0"/>
                      </a:rPr>
                      <m:t>=</m:t>
                    </m:r>
                    <m:r>
                      <a:rPr lang="en-US" sz="1800" b="1" i="1" dirty="0" smtClean="0">
                        <a:effectLst>
                          <a:glow rad="228600">
                            <a:schemeClr val="accent4">
                              <a:satMod val="175000"/>
                              <a:alpha val="40000"/>
                            </a:schemeClr>
                          </a:glow>
                        </a:effectLst>
                        <a:latin typeface="Cambria Math" panose="02040503050406030204" pitchFamily="18" charset="0"/>
                      </a:rPr>
                      <m:t>𝟎</m:t>
                    </m:r>
                  </m:oMath>
                </a14:m>
                <a:r>
                  <a:rPr lang="en-US" sz="1800" b="1" dirty="0">
                    <a:effectLst>
                      <a:glow>
                        <a:srgbClr val="00B050"/>
                      </a:glow>
                    </a:effectLst>
                  </a:rPr>
                  <a:t>, where F is the Fundamental Matrix encoding the relative geometry of two cameras (we can find F by using 8 points and SVD)</a:t>
                </a:r>
              </a:p>
              <a:p>
                <a:pPr marL="0" indent="0" algn="l" rtl="0">
                  <a:spcBef>
                    <a:spcPts val="100"/>
                  </a:spcBef>
                  <a:buNone/>
                </a:pPr>
                <a:r>
                  <a:rPr lang="en-US" sz="1800" b="1" u="sng" dirty="0">
                    <a:effectLst>
                      <a:glow>
                        <a:srgbClr val="00B050"/>
                      </a:glow>
                    </a:effectLst>
                  </a:rPr>
                  <a:t>Triangulation: </a:t>
                </a:r>
                <a:r>
                  <a:rPr lang="en-US" sz="1800" b="1" dirty="0">
                    <a:effectLst>
                      <a:glow>
                        <a:srgbClr val="00B050"/>
                      </a:glow>
                    </a:effectLst>
                  </a:rPr>
                  <a:t>Combining both projections, the 3D position can be reconstructed as  </a:t>
                </a:r>
                <a:r>
                  <a:rPr lang="en-US" sz="1800" b="1" dirty="0">
                    <a:effectLst>
                      <a:glow rad="228600">
                        <a:schemeClr val="accent4">
                          <a:satMod val="175000"/>
                          <a:alpha val="40000"/>
                        </a:schemeClr>
                      </a:glow>
                    </a:effectLst>
                  </a:rPr>
                  <a:t>X = triangulate(x1,x2)</a:t>
                </a:r>
              </a:p>
              <a:p>
                <a:pPr marL="0" indent="0" algn="l" rtl="0">
                  <a:spcBef>
                    <a:spcPts val="100"/>
                  </a:spcBef>
                  <a:buNone/>
                </a:pPr>
                <a:r>
                  <a:rPr lang="en-US" sz="1800" b="1" u="sng" dirty="0">
                    <a:effectLst>
                      <a:glow>
                        <a:schemeClr val="accent4">
                          <a:satMod val="175000"/>
                        </a:schemeClr>
                      </a:glow>
                    </a:effectLst>
                  </a:rPr>
                  <a:t>Collision 3D:</a:t>
                </a:r>
                <a:r>
                  <a:rPr lang="en-US" sz="1800" b="1" dirty="0">
                    <a:effectLst>
                      <a:glow>
                        <a:schemeClr val="accent4">
                          <a:satMod val="175000"/>
                        </a:schemeClr>
                      </a:glow>
                    </a:effectLst>
                  </a:rPr>
                  <a:t> Once trajectories are reconstructed in 3D:</a:t>
                </a:r>
              </a:p>
              <a:p>
                <a:pPr marL="0" indent="0" algn="l" rtl="0">
                  <a:spcBef>
                    <a:spcPts val="100"/>
                  </a:spcBef>
                  <a:buNone/>
                </a:pPr>
                <a14:m>
                  <m:oMathPara xmlns:m="http://schemas.openxmlformats.org/officeDocument/2006/math">
                    <m:oMathParaPr>
                      <m:jc m:val="centerGroup"/>
                    </m:oMathParaPr>
                    <m:oMath xmlns:m="http://schemas.openxmlformats.org/officeDocument/2006/math">
                      <m:sSub>
                        <m:sSubPr>
                          <m:ctrlPr>
                            <a:rPr lang="en-US" sz="1800" b="1" i="1" dirty="0" smtClean="0">
                              <a:effectLst>
                                <a:glow rad="228600">
                                  <a:schemeClr val="accent4">
                                    <a:satMod val="175000"/>
                                    <a:alpha val="40000"/>
                                  </a:schemeClr>
                                </a:glow>
                              </a:effectLst>
                              <a:latin typeface="Cambria Math" panose="02040503050406030204" pitchFamily="18" charset="0"/>
                            </a:rPr>
                          </m:ctrlPr>
                        </m:sSubPr>
                        <m:e>
                          <m:r>
                            <a:rPr lang="en-US" sz="1800" b="1" i="1" dirty="0" smtClean="0">
                              <a:effectLst>
                                <a:glow rad="228600">
                                  <a:schemeClr val="accent4">
                                    <a:satMod val="175000"/>
                                    <a:alpha val="40000"/>
                                  </a:schemeClr>
                                </a:glow>
                              </a:effectLst>
                              <a:latin typeface="Cambria Math" panose="02040503050406030204" pitchFamily="18" charset="0"/>
                            </a:rPr>
                            <m:t>𝒅</m:t>
                          </m:r>
                        </m:e>
                        <m:sub>
                          <m:r>
                            <a:rPr lang="en-US" sz="1800" b="1" i="1" dirty="0" smtClean="0">
                              <a:effectLst>
                                <a:glow rad="228600">
                                  <a:schemeClr val="accent4">
                                    <a:satMod val="175000"/>
                                    <a:alpha val="40000"/>
                                  </a:schemeClr>
                                </a:glow>
                              </a:effectLst>
                              <a:latin typeface="Cambria Math" panose="02040503050406030204" pitchFamily="18" charset="0"/>
                            </a:rPr>
                            <m:t>𝒊</m:t>
                          </m:r>
                        </m:sub>
                      </m:sSub>
                      <m:r>
                        <a:rPr lang="en-US" sz="1800" b="1" i="1" dirty="0">
                          <a:effectLst>
                            <a:glow rad="228600">
                              <a:schemeClr val="accent4">
                                <a:satMod val="175000"/>
                                <a:alpha val="40000"/>
                              </a:schemeClr>
                            </a:glow>
                          </a:effectLst>
                          <a:latin typeface="Cambria Math" panose="02040503050406030204" pitchFamily="18" charset="0"/>
                        </a:rPr>
                        <m:t>=</m:t>
                      </m:r>
                      <m:r>
                        <m:rPr>
                          <m:lit/>
                        </m:rPr>
                        <a:rPr lang="en-US" sz="1800" b="1" i="1" dirty="0">
                          <a:effectLst>
                            <a:glow rad="228600">
                              <a:schemeClr val="accent4">
                                <a:satMod val="175000"/>
                                <a:alpha val="40000"/>
                              </a:schemeClr>
                            </a:glow>
                          </a:effectLst>
                          <a:latin typeface="Cambria Math" panose="02040503050406030204" pitchFamily="18" charset="0"/>
                        </a:rPr>
                        <m:t>|</m:t>
                      </m:r>
                      <m:sSub>
                        <m:sSubPr>
                          <m:ctrlPr>
                            <a:rPr lang="en-US" sz="1800" b="1" i="1" dirty="0" err="1">
                              <a:effectLst>
                                <a:glow rad="228600">
                                  <a:schemeClr val="accent4">
                                    <a:satMod val="175000"/>
                                    <a:alpha val="40000"/>
                                  </a:schemeClr>
                                </a:glow>
                              </a:effectLst>
                              <a:latin typeface="Cambria Math" panose="02040503050406030204" pitchFamily="18" charset="0"/>
                            </a:rPr>
                          </m:ctrlPr>
                        </m:sSubPr>
                        <m:e>
                          <m:r>
                            <a:rPr lang="en-US" sz="1800" b="1" i="1" dirty="0" err="1">
                              <a:effectLst>
                                <a:glow rad="228600">
                                  <a:schemeClr val="accent4">
                                    <a:satMod val="175000"/>
                                    <a:alpha val="40000"/>
                                  </a:schemeClr>
                                </a:glow>
                              </a:effectLst>
                              <a:latin typeface="Cambria Math" panose="02040503050406030204" pitchFamily="18" charset="0"/>
                            </a:rPr>
                            <m:t>𝑷</m:t>
                          </m:r>
                        </m:e>
                        <m:sub>
                          <m:r>
                            <a:rPr lang="en-US" sz="1800" b="1" i="1" dirty="0" err="1">
                              <a:effectLst>
                                <a:glow rad="228600">
                                  <a:schemeClr val="accent4">
                                    <a:satMod val="175000"/>
                                    <a:alpha val="40000"/>
                                  </a:schemeClr>
                                </a:glow>
                              </a:effectLst>
                              <a:latin typeface="Cambria Math" panose="02040503050406030204" pitchFamily="18" charset="0"/>
                            </a:rPr>
                            <m:t>𝒊</m:t>
                          </m:r>
                        </m:sub>
                      </m:sSub>
                      <m:r>
                        <a:rPr lang="en-US" sz="1800" b="1" i="1" dirty="0">
                          <a:effectLst>
                            <a:glow rad="228600">
                              <a:schemeClr val="accent4">
                                <a:satMod val="175000"/>
                                <a:alpha val="40000"/>
                              </a:schemeClr>
                            </a:glow>
                          </a:effectLst>
                          <a:latin typeface="Cambria Math" panose="02040503050406030204" pitchFamily="18" charset="0"/>
                        </a:rPr>
                        <m:t>−</m:t>
                      </m:r>
                      <m:d>
                        <m:dPr>
                          <m:ctrlPr>
                            <a:rPr lang="en-US" sz="1800" b="1" i="1" dirty="0">
                              <a:effectLst>
                                <a:glow rad="228600">
                                  <a:schemeClr val="accent4">
                                    <a:satMod val="175000"/>
                                    <a:alpha val="40000"/>
                                  </a:schemeClr>
                                </a:glow>
                              </a:effectLst>
                              <a:latin typeface="Cambria Math" panose="02040503050406030204" pitchFamily="18" charset="0"/>
                            </a:rPr>
                          </m:ctrlPr>
                        </m:dPr>
                        <m:e>
                          <m:sSup>
                            <m:sSupPr>
                              <m:ctrlPr>
                                <a:rPr lang="en-US" sz="1800" b="1" i="1" dirty="0">
                                  <a:effectLst>
                                    <a:glow rad="228600">
                                      <a:schemeClr val="accent4">
                                        <a:satMod val="175000"/>
                                        <a:alpha val="40000"/>
                                      </a:schemeClr>
                                    </a:glow>
                                  </a:effectLst>
                                  <a:latin typeface="Cambria Math" panose="02040503050406030204" pitchFamily="18" charset="0"/>
                                </a:rPr>
                              </m:ctrlPr>
                            </m:sSupPr>
                            <m:e>
                              <m:r>
                                <a:rPr lang="en-US" sz="1800" b="1" i="1" dirty="0">
                                  <a:effectLst>
                                    <a:glow rad="228600">
                                      <a:schemeClr val="accent4">
                                        <a:satMod val="175000"/>
                                        <a:alpha val="40000"/>
                                      </a:schemeClr>
                                    </a:glow>
                                  </a:effectLst>
                                  <a:latin typeface="Cambria Math" panose="02040503050406030204" pitchFamily="18" charset="0"/>
                                </a:rPr>
                                <m:t>𝒙</m:t>
                              </m:r>
                            </m:e>
                            <m:sup>
                              <m:r>
                                <a:rPr lang="en-US" sz="1800" b="1" i="1" dirty="0">
                                  <a:effectLst>
                                    <a:glow rad="228600">
                                      <a:schemeClr val="accent4">
                                        <a:satMod val="175000"/>
                                        <a:alpha val="40000"/>
                                      </a:schemeClr>
                                    </a:glow>
                                  </a:effectLst>
                                  <a:latin typeface="Cambria Math" panose="02040503050406030204" pitchFamily="18" charset="0"/>
                                </a:rPr>
                                <m:t>∗</m:t>
                              </m:r>
                            </m:sup>
                          </m:sSup>
                          <m:r>
                            <a:rPr lang="en-US" sz="1800" b="1" i="1" dirty="0">
                              <a:effectLst>
                                <a:glow rad="228600">
                                  <a:schemeClr val="accent4">
                                    <a:satMod val="175000"/>
                                    <a:alpha val="40000"/>
                                  </a:schemeClr>
                                </a:glow>
                              </a:effectLst>
                              <a:latin typeface="Cambria Math" panose="02040503050406030204" pitchFamily="18" charset="0"/>
                            </a:rPr>
                            <m:t>,</m:t>
                          </m:r>
                          <m:sSup>
                            <m:sSupPr>
                              <m:ctrlPr>
                                <a:rPr lang="en-US" sz="1800" b="1" i="1" dirty="0">
                                  <a:effectLst>
                                    <a:glow rad="228600">
                                      <a:schemeClr val="accent4">
                                        <a:satMod val="175000"/>
                                        <a:alpha val="40000"/>
                                      </a:schemeClr>
                                    </a:glow>
                                  </a:effectLst>
                                  <a:latin typeface="Cambria Math" panose="02040503050406030204" pitchFamily="18" charset="0"/>
                                </a:rPr>
                              </m:ctrlPr>
                            </m:sSupPr>
                            <m:e>
                              <m:r>
                                <a:rPr lang="en-US" sz="1800" b="1" i="1" dirty="0">
                                  <a:effectLst>
                                    <a:glow rad="228600">
                                      <a:schemeClr val="accent4">
                                        <a:satMod val="175000"/>
                                        <a:alpha val="40000"/>
                                      </a:schemeClr>
                                    </a:glow>
                                  </a:effectLst>
                                  <a:latin typeface="Cambria Math" panose="02040503050406030204" pitchFamily="18" charset="0"/>
                                </a:rPr>
                                <m:t>𝒚</m:t>
                              </m:r>
                            </m:e>
                            <m:sup>
                              <m:r>
                                <a:rPr lang="en-US" sz="1800" b="1" i="1" dirty="0">
                                  <a:effectLst>
                                    <a:glow rad="228600">
                                      <a:schemeClr val="accent4">
                                        <a:satMod val="175000"/>
                                        <a:alpha val="40000"/>
                                      </a:schemeClr>
                                    </a:glow>
                                  </a:effectLst>
                                  <a:latin typeface="Cambria Math" panose="02040503050406030204" pitchFamily="18" charset="0"/>
                                </a:rPr>
                                <m:t>∗</m:t>
                              </m:r>
                            </m:sup>
                          </m:sSup>
                          <m:r>
                            <a:rPr lang="en-US" sz="1800" b="1" i="1" dirty="0">
                              <a:effectLst>
                                <a:glow rad="228600">
                                  <a:schemeClr val="accent4">
                                    <a:satMod val="175000"/>
                                    <a:alpha val="40000"/>
                                  </a:schemeClr>
                                </a:glow>
                              </a:effectLst>
                              <a:latin typeface="Cambria Math" panose="02040503050406030204" pitchFamily="18" charset="0"/>
                            </a:rPr>
                            <m:t>,</m:t>
                          </m:r>
                          <m:sSup>
                            <m:sSupPr>
                              <m:ctrlPr>
                                <a:rPr lang="en-US" sz="1800" b="1" i="1" dirty="0">
                                  <a:effectLst>
                                    <a:glow rad="228600">
                                      <a:schemeClr val="accent4">
                                        <a:satMod val="175000"/>
                                        <a:alpha val="40000"/>
                                      </a:schemeClr>
                                    </a:glow>
                                  </a:effectLst>
                                  <a:latin typeface="Cambria Math" panose="02040503050406030204" pitchFamily="18" charset="0"/>
                                </a:rPr>
                              </m:ctrlPr>
                            </m:sSupPr>
                            <m:e>
                              <m:r>
                                <a:rPr lang="en-US" sz="1800" b="1" i="1" dirty="0">
                                  <a:effectLst>
                                    <a:glow rad="228600">
                                      <a:schemeClr val="accent4">
                                        <a:satMod val="175000"/>
                                        <a:alpha val="40000"/>
                                      </a:schemeClr>
                                    </a:glow>
                                  </a:effectLst>
                                  <a:latin typeface="Cambria Math" panose="02040503050406030204" pitchFamily="18" charset="0"/>
                                </a:rPr>
                                <m:t>𝒛</m:t>
                              </m:r>
                            </m:e>
                            <m:sup>
                              <m:r>
                                <a:rPr lang="en-US" sz="1800" b="1" i="1" dirty="0">
                                  <a:effectLst>
                                    <a:glow rad="228600">
                                      <a:schemeClr val="accent4">
                                        <a:satMod val="175000"/>
                                        <a:alpha val="40000"/>
                                      </a:schemeClr>
                                    </a:glow>
                                  </a:effectLst>
                                  <a:latin typeface="Cambria Math" panose="02040503050406030204" pitchFamily="18" charset="0"/>
                                </a:rPr>
                                <m:t>∗</m:t>
                              </m:r>
                            </m:sup>
                          </m:sSup>
                        </m:e>
                      </m:d>
                      <m:r>
                        <m:rPr>
                          <m:lit/>
                        </m:rPr>
                        <a:rPr lang="en-US" sz="1800" b="1" i="1" dirty="0">
                          <a:effectLst>
                            <a:glow rad="228600">
                              <a:schemeClr val="accent4">
                                <a:satMod val="175000"/>
                                <a:alpha val="40000"/>
                              </a:schemeClr>
                            </a:glow>
                          </a:effectLst>
                          <a:latin typeface="Cambria Math" panose="02040503050406030204" pitchFamily="18" charset="0"/>
                        </a:rPr>
                        <m:t>|</m:t>
                      </m:r>
                      <m:r>
                        <a:rPr lang="en-US" sz="1800" b="1" i="1" dirty="0">
                          <a:effectLst>
                            <a:glow rad="228600">
                              <a:schemeClr val="accent4">
                                <a:satMod val="175000"/>
                                <a:alpha val="40000"/>
                              </a:schemeClr>
                            </a:glow>
                          </a:effectLst>
                          <a:latin typeface="Cambria Math" panose="02040503050406030204" pitchFamily="18" charset="0"/>
                        </a:rPr>
                        <m:t>,</m:t>
                      </m:r>
                      <m:r>
                        <a:rPr lang="en-US" sz="1800" b="1" i="1" dirty="0" smtClean="0">
                          <a:effectLst>
                            <a:glow rad="228600">
                              <a:schemeClr val="accent4">
                                <a:satMod val="175000"/>
                                <a:alpha val="40000"/>
                              </a:schemeClr>
                            </a:glow>
                          </a:effectLst>
                          <a:latin typeface="Cambria Math" panose="02040503050406030204" pitchFamily="18" charset="0"/>
                        </a:rPr>
                        <m:t>    </m:t>
                      </m:r>
                      <m:r>
                        <a:rPr lang="en-US" sz="1800" b="1" i="1" dirty="0">
                          <a:effectLst>
                            <a:glow rad="228600">
                              <a:schemeClr val="accent4">
                                <a:satMod val="175000"/>
                                <a:alpha val="40000"/>
                              </a:schemeClr>
                            </a:glow>
                          </a:effectLst>
                          <a:latin typeface="Cambria Math" panose="02040503050406030204" pitchFamily="18" charset="0"/>
                        </a:rPr>
                        <m:t> </m:t>
                      </m:r>
                      <m:sSub>
                        <m:sSubPr>
                          <m:ctrlPr>
                            <a:rPr lang="en-US" sz="1800" b="1" i="1" dirty="0" err="1">
                              <a:effectLst>
                                <a:glow rad="228600">
                                  <a:schemeClr val="accent4">
                                    <a:satMod val="175000"/>
                                    <a:alpha val="40000"/>
                                  </a:schemeClr>
                                </a:glow>
                              </a:effectLst>
                              <a:latin typeface="Cambria Math" panose="02040503050406030204" pitchFamily="18" charset="0"/>
                            </a:rPr>
                          </m:ctrlPr>
                        </m:sSubPr>
                        <m:e>
                          <m:r>
                            <a:rPr lang="en-US" sz="1800" b="1" i="1" dirty="0" err="1">
                              <a:effectLst>
                                <a:glow rad="228600">
                                  <a:schemeClr val="accent4">
                                    <a:satMod val="175000"/>
                                    <a:alpha val="40000"/>
                                  </a:schemeClr>
                                </a:glow>
                              </a:effectLst>
                              <a:latin typeface="Cambria Math" panose="02040503050406030204" pitchFamily="18" charset="0"/>
                            </a:rPr>
                            <m:t>𝒕</m:t>
                          </m:r>
                        </m:e>
                        <m:sub>
                          <m:r>
                            <a:rPr lang="en-US" sz="1800" b="1" i="1" dirty="0" err="1">
                              <a:effectLst>
                                <a:glow rad="228600">
                                  <a:schemeClr val="accent4">
                                    <a:satMod val="175000"/>
                                    <a:alpha val="40000"/>
                                  </a:schemeClr>
                                </a:glow>
                              </a:effectLst>
                              <a:latin typeface="Cambria Math" panose="02040503050406030204" pitchFamily="18" charset="0"/>
                            </a:rPr>
                            <m:t>𝒊</m:t>
                          </m:r>
                        </m:sub>
                      </m:sSub>
                      <m:r>
                        <a:rPr lang="en-US" sz="1800" b="1" i="1" dirty="0">
                          <a:effectLst>
                            <a:glow rad="228600">
                              <a:schemeClr val="accent4">
                                <a:satMod val="175000"/>
                                <a:alpha val="40000"/>
                              </a:schemeClr>
                            </a:glow>
                          </a:effectLst>
                          <a:latin typeface="Cambria Math" panose="02040503050406030204" pitchFamily="18" charset="0"/>
                        </a:rPr>
                        <m:t>=</m:t>
                      </m:r>
                      <m:f>
                        <m:fPr>
                          <m:ctrlPr>
                            <a:rPr lang="en-US" sz="1800" b="1" i="1" dirty="0">
                              <a:effectLst>
                                <a:glow rad="228600">
                                  <a:schemeClr val="accent4">
                                    <a:satMod val="175000"/>
                                    <a:alpha val="40000"/>
                                  </a:schemeClr>
                                </a:glow>
                              </a:effectLst>
                              <a:latin typeface="Cambria Math" panose="02040503050406030204" pitchFamily="18" charset="0"/>
                            </a:rPr>
                          </m:ctrlPr>
                        </m:fPr>
                        <m:num>
                          <m:sSub>
                            <m:sSubPr>
                              <m:ctrlPr>
                                <a:rPr lang="en-US" sz="1800" b="1" i="1" dirty="0" err="1">
                                  <a:effectLst>
                                    <a:glow rad="228600">
                                      <a:schemeClr val="accent4">
                                        <a:satMod val="175000"/>
                                        <a:alpha val="40000"/>
                                      </a:schemeClr>
                                    </a:glow>
                                  </a:effectLst>
                                  <a:latin typeface="Cambria Math" panose="02040503050406030204" pitchFamily="18" charset="0"/>
                                </a:rPr>
                              </m:ctrlPr>
                            </m:sSubPr>
                            <m:e>
                              <m:r>
                                <a:rPr lang="en-US" sz="1800" b="1" i="1" dirty="0" err="1">
                                  <a:effectLst>
                                    <a:glow rad="228600">
                                      <a:schemeClr val="accent4">
                                        <a:satMod val="175000"/>
                                        <a:alpha val="40000"/>
                                      </a:schemeClr>
                                    </a:glow>
                                  </a:effectLst>
                                  <a:latin typeface="Cambria Math" panose="02040503050406030204" pitchFamily="18" charset="0"/>
                                </a:rPr>
                                <m:t>𝒅</m:t>
                              </m:r>
                            </m:e>
                            <m:sub>
                              <m:r>
                                <a:rPr lang="en-US" sz="1800" b="1" i="1" dirty="0" err="1">
                                  <a:effectLst>
                                    <a:glow rad="228600">
                                      <a:schemeClr val="accent4">
                                        <a:satMod val="175000"/>
                                        <a:alpha val="40000"/>
                                      </a:schemeClr>
                                    </a:glow>
                                  </a:effectLst>
                                  <a:latin typeface="Cambria Math" panose="02040503050406030204" pitchFamily="18" charset="0"/>
                                </a:rPr>
                                <m:t>𝒊</m:t>
                              </m:r>
                            </m:sub>
                          </m:sSub>
                        </m:num>
                        <m:den>
                          <m:r>
                            <m:rPr>
                              <m:lit/>
                            </m:rPr>
                            <a:rPr lang="en-US" sz="1800" b="1" i="1" dirty="0">
                              <a:effectLst>
                                <a:glow rad="228600">
                                  <a:schemeClr val="accent4">
                                    <a:satMod val="175000"/>
                                    <a:alpha val="40000"/>
                                  </a:schemeClr>
                                </a:glow>
                              </a:effectLst>
                              <a:latin typeface="Cambria Math" panose="02040503050406030204" pitchFamily="18" charset="0"/>
                            </a:rPr>
                            <m:t>|</m:t>
                          </m:r>
                          <m:sSub>
                            <m:sSubPr>
                              <m:ctrlPr>
                                <a:rPr lang="en-US" sz="1800" b="1" i="1" dirty="0" err="1">
                                  <a:effectLst>
                                    <a:glow rad="228600">
                                      <a:schemeClr val="accent4">
                                        <a:satMod val="175000"/>
                                        <a:alpha val="40000"/>
                                      </a:schemeClr>
                                    </a:glow>
                                  </a:effectLst>
                                  <a:latin typeface="Cambria Math" panose="02040503050406030204" pitchFamily="18" charset="0"/>
                                </a:rPr>
                              </m:ctrlPr>
                            </m:sSubPr>
                            <m:e>
                              <m:r>
                                <a:rPr lang="en-US" sz="1800" b="1" i="1" dirty="0" err="1">
                                  <a:effectLst>
                                    <a:glow rad="228600">
                                      <a:schemeClr val="accent4">
                                        <a:satMod val="175000"/>
                                        <a:alpha val="40000"/>
                                      </a:schemeClr>
                                    </a:glow>
                                  </a:effectLst>
                                  <a:latin typeface="Cambria Math" panose="02040503050406030204" pitchFamily="18" charset="0"/>
                                </a:rPr>
                                <m:t>𝒗</m:t>
                              </m:r>
                            </m:e>
                            <m:sub>
                              <m:r>
                                <a:rPr lang="en-US" sz="1800" b="1" i="1" dirty="0" err="1">
                                  <a:effectLst>
                                    <a:glow rad="228600">
                                      <a:schemeClr val="accent4">
                                        <a:satMod val="175000"/>
                                        <a:alpha val="40000"/>
                                      </a:schemeClr>
                                    </a:glow>
                                  </a:effectLst>
                                  <a:latin typeface="Cambria Math" panose="02040503050406030204" pitchFamily="18" charset="0"/>
                                </a:rPr>
                                <m:t>𝒊</m:t>
                              </m:r>
                            </m:sub>
                          </m:sSub>
                          <m:r>
                            <m:rPr>
                              <m:lit/>
                            </m:rPr>
                            <a:rPr lang="en-US" sz="1800" b="1" i="1" dirty="0">
                              <a:effectLst>
                                <a:glow rad="228600">
                                  <a:schemeClr val="accent4">
                                    <a:satMod val="175000"/>
                                    <a:alpha val="40000"/>
                                  </a:schemeClr>
                                </a:glow>
                              </a:effectLst>
                              <a:latin typeface="Cambria Math" panose="02040503050406030204" pitchFamily="18" charset="0"/>
                            </a:rPr>
                            <m:t>|</m:t>
                          </m:r>
                        </m:den>
                      </m:f>
                      <m:r>
                        <a:rPr lang="en-US" sz="1800" b="1" i="1" dirty="0">
                          <a:effectLst>
                            <a:glow rad="228600">
                              <a:schemeClr val="accent4">
                                <a:satMod val="175000"/>
                                <a:alpha val="40000"/>
                              </a:schemeClr>
                            </a:glow>
                          </a:effectLst>
                          <a:latin typeface="Cambria Math" panose="02040503050406030204" pitchFamily="18" charset="0"/>
                        </a:rPr>
                        <m:t>,</m:t>
                      </m:r>
                      <m:r>
                        <a:rPr lang="en-US" sz="1800" b="1" i="1" dirty="0" smtClean="0">
                          <a:effectLst>
                            <a:glow rad="228600">
                              <a:schemeClr val="accent4">
                                <a:satMod val="175000"/>
                                <a:alpha val="40000"/>
                              </a:schemeClr>
                            </a:glow>
                          </a:effectLst>
                          <a:latin typeface="Cambria Math" panose="02040503050406030204" pitchFamily="18" charset="0"/>
                        </a:rPr>
                        <m:t>    </m:t>
                      </m:r>
                      <m:r>
                        <a:rPr lang="en-US" sz="1800" b="1" i="1" dirty="0">
                          <a:effectLst>
                            <a:glow rad="228600">
                              <a:schemeClr val="accent4">
                                <a:satMod val="175000"/>
                                <a:alpha val="40000"/>
                              </a:schemeClr>
                            </a:glow>
                          </a:effectLst>
                          <a:latin typeface="Cambria Math" panose="02040503050406030204" pitchFamily="18" charset="0"/>
                        </a:rPr>
                        <m:t> </m:t>
                      </m:r>
                      <m:r>
                        <a:rPr lang="en-US" sz="1800" b="1" i="0" dirty="0">
                          <a:effectLst>
                            <a:glow rad="228600">
                              <a:schemeClr val="accent4">
                                <a:satMod val="175000"/>
                                <a:alpha val="40000"/>
                              </a:schemeClr>
                            </a:glow>
                          </a:effectLst>
                          <a:latin typeface="Cambria Math" panose="02040503050406030204" pitchFamily="18" charset="0"/>
                        </a:rPr>
                        <m:t>𝚫</m:t>
                      </m:r>
                      <m:r>
                        <a:rPr lang="en-US" sz="1800" b="1" i="1" dirty="0">
                          <a:effectLst>
                            <a:glow rad="228600">
                              <a:schemeClr val="accent4">
                                <a:satMod val="175000"/>
                                <a:alpha val="40000"/>
                              </a:schemeClr>
                            </a:glow>
                          </a:effectLst>
                          <a:latin typeface="Cambria Math" panose="02040503050406030204" pitchFamily="18" charset="0"/>
                        </a:rPr>
                        <m:t>𝒕</m:t>
                      </m:r>
                      <m:r>
                        <a:rPr lang="en-US" sz="1800" b="1" i="1" dirty="0">
                          <a:effectLst>
                            <a:glow rad="228600">
                              <a:schemeClr val="accent4">
                                <a:satMod val="175000"/>
                                <a:alpha val="40000"/>
                              </a:schemeClr>
                            </a:glow>
                          </a:effectLst>
                          <a:latin typeface="Cambria Math" panose="02040503050406030204" pitchFamily="18" charset="0"/>
                        </a:rPr>
                        <m:t>=</m:t>
                      </m:r>
                      <m:d>
                        <m:dPr>
                          <m:begChr m:val="|"/>
                          <m:endChr m:val="|"/>
                          <m:ctrlPr>
                            <a:rPr lang="en-US" sz="1800" b="1" i="1" dirty="0">
                              <a:effectLst>
                                <a:glow rad="228600">
                                  <a:schemeClr val="accent4">
                                    <a:satMod val="175000"/>
                                    <a:alpha val="40000"/>
                                  </a:schemeClr>
                                </a:glow>
                              </a:effectLst>
                              <a:latin typeface="Cambria Math" panose="02040503050406030204" pitchFamily="18" charset="0"/>
                            </a:rPr>
                          </m:ctrlPr>
                        </m:dPr>
                        <m:e>
                          <m:sSub>
                            <m:sSubPr>
                              <m:ctrlPr>
                                <a:rPr lang="en-US" sz="1800" b="1" i="1" dirty="0" err="1">
                                  <a:effectLst>
                                    <a:glow rad="228600">
                                      <a:schemeClr val="accent4">
                                        <a:satMod val="175000"/>
                                        <a:alpha val="40000"/>
                                      </a:schemeClr>
                                    </a:glow>
                                  </a:effectLst>
                                  <a:latin typeface="Cambria Math" panose="02040503050406030204" pitchFamily="18" charset="0"/>
                                </a:rPr>
                              </m:ctrlPr>
                            </m:sSubPr>
                            <m:e>
                              <m:r>
                                <a:rPr lang="en-US" sz="1800" b="1" i="1" dirty="0" err="1">
                                  <a:effectLst>
                                    <a:glow rad="228600">
                                      <a:schemeClr val="accent4">
                                        <a:satMod val="175000"/>
                                        <a:alpha val="40000"/>
                                      </a:schemeClr>
                                    </a:glow>
                                  </a:effectLst>
                                  <a:latin typeface="Cambria Math" panose="02040503050406030204" pitchFamily="18" charset="0"/>
                                </a:rPr>
                                <m:t>𝒕</m:t>
                              </m:r>
                            </m:e>
                            <m:sub>
                              <m:r>
                                <a:rPr lang="en-US" sz="1800" b="1" i="1" dirty="0" err="1">
                                  <a:effectLst>
                                    <a:glow rad="228600">
                                      <a:schemeClr val="accent4">
                                        <a:satMod val="175000"/>
                                        <a:alpha val="40000"/>
                                      </a:schemeClr>
                                    </a:glow>
                                  </a:effectLst>
                                  <a:latin typeface="Cambria Math" panose="02040503050406030204" pitchFamily="18" charset="0"/>
                                </a:rPr>
                                <m:t>𝑨</m:t>
                              </m:r>
                            </m:sub>
                          </m:sSub>
                          <m:r>
                            <a:rPr lang="en-US" sz="1800" b="1" i="1" dirty="0">
                              <a:effectLst>
                                <a:glow rad="228600">
                                  <a:schemeClr val="accent4">
                                    <a:satMod val="175000"/>
                                    <a:alpha val="40000"/>
                                  </a:schemeClr>
                                </a:glow>
                              </a:effectLst>
                              <a:latin typeface="Cambria Math" panose="02040503050406030204" pitchFamily="18" charset="0"/>
                            </a:rPr>
                            <m:t>−</m:t>
                          </m:r>
                          <m:sSub>
                            <m:sSubPr>
                              <m:ctrlPr>
                                <a:rPr lang="en-US" sz="1800" b="1" i="1" dirty="0" err="1">
                                  <a:effectLst>
                                    <a:glow rad="228600">
                                      <a:schemeClr val="accent4">
                                        <a:satMod val="175000"/>
                                        <a:alpha val="40000"/>
                                      </a:schemeClr>
                                    </a:glow>
                                  </a:effectLst>
                                  <a:latin typeface="Cambria Math" panose="02040503050406030204" pitchFamily="18" charset="0"/>
                                </a:rPr>
                              </m:ctrlPr>
                            </m:sSubPr>
                            <m:e>
                              <m:r>
                                <a:rPr lang="en-US" sz="1800" b="1" i="1" dirty="0" err="1">
                                  <a:effectLst>
                                    <a:glow rad="228600">
                                      <a:schemeClr val="accent4">
                                        <a:satMod val="175000"/>
                                        <a:alpha val="40000"/>
                                      </a:schemeClr>
                                    </a:glow>
                                  </a:effectLst>
                                  <a:latin typeface="Cambria Math" panose="02040503050406030204" pitchFamily="18" charset="0"/>
                                </a:rPr>
                                <m:t>𝒕</m:t>
                              </m:r>
                            </m:e>
                            <m:sub>
                              <m:r>
                                <a:rPr lang="en-US" sz="1800" b="1" i="1" dirty="0" err="1">
                                  <a:effectLst>
                                    <a:glow rad="228600">
                                      <a:schemeClr val="accent4">
                                        <a:satMod val="175000"/>
                                        <a:alpha val="40000"/>
                                      </a:schemeClr>
                                    </a:glow>
                                  </a:effectLst>
                                  <a:latin typeface="Cambria Math" panose="02040503050406030204" pitchFamily="18" charset="0"/>
                                </a:rPr>
                                <m:t>𝑩</m:t>
                              </m:r>
                            </m:sub>
                          </m:sSub>
                        </m:e>
                      </m:d>
                    </m:oMath>
                  </m:oMathPara>
                </a14:m>
                <a:endParaRPr lang="en-US" sz="1800" b="1" dirty="0">
                  <a:effectLst>
                    <a:glow>
                      <a:schemeClr val="accent4">
                        <a:satMod val="175000"/>
                      </a:schemeClr>
                    </a:glow>
                  </a:effectLst>
                </a:endParaRPr>
              </a:p>
              <a:p>
                <a:pPr marL="0" indent="0" algn="l" rtl="0">
                  <a:spcBef>
                    <a:spcPts val="100"/>
                  </a:spcBef>
                  <a:buNone/>
                </a:pPr>
                <a:endParaRPr lang="he-IL" sz="1800" b="1" u="sng" dirty="0">
                  <a:effectLst>
                    <a:glow>
                      <a:schemeClr val="accent4">
                        <a:satMod val="175000"/>
                      </a:schemeClr>
                    </a:glow>
                  </a:effectLst>
                </a:endParaRPr>
              </a:p>
            </p:txBody>
          </p:sp>
        </mc:Choice>
        <mc:Fallback>
          <p:sp>
            <p:nvSpPr>
              <p:cNvPr id="7" name="מציין מיקום תוכן 6">
                <a:extLst>
                  <a:ext uri="{FF2B5EF4-FFF2-40B4-BE49-F238E27FC236}">
                    <a16:creationId xmlns:a16="http://schemas.microsoft.com/office/drawing/2014/main" id="{A5BF09D1-9E2F-1421-1DE8-DFCA18DF906E}"/>
                  </a:ext>
                </a:extLst>
              </p:cNvPr>
              <p:cNvSpPr>
                <a:spLocks noGrp="1" noRot="1" noChangeAspect="1" noMove="1" noResize="1" noEditPoints="1" noAdjustHandles="1" noChangeArrowheads="1" noChangeShapeType="1" noTextEdit="1"/>
              </p:cNvSpPr>
              <p:nvPr>
                <p:ph idx="1"/>
              </p:nvPr>
            </p:nvSpPr>
            <p:spPr>
              <a:xfrm>
                <a:off x="838200" y="1534160"/>
                <a:ext cx="10515600" cy="4652963"/>
              </a:xfrm>
              <a:blipFill>
                <a:blip r:embed="rId3"/>
                <a:stretch>
                  <a:fillRect l="-1507" t="-3408" r="-58"/>
                </a:stretch>
              </a:blipFill>
            </p:spPr>
            <p:txBody>
              <a:bodyPr/>
              <a:lstStyle/>
              <a:p>
                <a:r>
                  <a:rPr lang="he-IL">
                    <a:noFill/>
                  </a:rPr>
                  <a:t> </a:t>
                </a:r>
              </a:p>
            </p:txBody>
          </p:sp>
        </mc:Fallback>
      </mc:AlternateContent>
    </p:spTree>
    <p:extLst>
      <p:ext uri="{BB962C8B-B14F-4D97-AF65-F5344CB8AC3E}">
        <p14:creationId xmlns:p14="http://schemas.microsoft.com/office/powerpoint/2010/main" val="3090223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79A6591-BDA4-A8B2-7E7E-4D536E029A68}"/>
              </a:ext>
            </a:extLst>
          </p:cNvPr>
          <p:cNvSpPr>
            <a:spLocks noGrp="1"/>
          </p:cNvSpPr>
          <p:nvPr>
            <p:ph type="title"/>
          </p:nvPr>
        </p:nvSpPr>
        <p:spPr/>
        <p:txBody>
          <a:bodyPr>
            <a:normAutofit fontScale="90000"/>
          </a:bodyPr>
          <a:lstStyle/>
          <a:p>
            <a:pPr algn="ctr"/>
            <a:r>
              <a:rPr lang="en-US" sz="6700" b="1" dirty="0">
                <a:effectLst>
                  <a:glow rad="584200">
                    <a:schemeClr val="accent4">
                      <a:lumMod val="20000"/>
                      <a:lumOff val="80000"/>
                    </a:schemeClr>
                  </a:glow>
                </a:effectLst>
              </a:rPr>
              <a:t>Onboard Camera</a:t>
            </a:r>
            <a:br>
              <a:rPr lang="he-IL" b="1" dirty="0">
                <a:effectLst>
                  <a:glow rad="584200">
                    <a:schemeClr val="accent4">
                      <a:lumMod val="20000"/>
                      <a:lumOff val="80000"/>
                    </a:schemeClr>
                  </a:glow>
                </a:effectLst>
              </a:rPr>
            </a:br>
            <a:endParaRPr lang="he-IL" dirty="0"/>
          </a:p>
        </p:txBody>
      </p:sp>
      <mc:AlternateContent xmlns:mc="http://schemas.openxmlformats.org/markup-compatibility/2006">
        <mc:Choice xmlns:a14="http://schemas.microsoft.com/office/drawing/2010/main" Requires="a14">
          <p:sp>
            <p:nvSpPr>
              <p:cNvPr id="3" name="מציין מיקום תוכן 2">
                <a:extLst>
                  <a:ext uri="{FF2B5EF4-FFF2-40B4-BE49-F238E27FC236}">
                    <a16:creationId xmlns:a16="http://schemas.microsoft.com/office/drawing/2014/main" id="{1155C1D2-0000-70B0-A8D0-62E2135DA626}"/>
                  </a:ext>
                </a:extLst>
              </p:cNvPr>
              <p:cNvSpPr>
                <a:spLocks noGrp="1"/>
              </p:cNvSpPr>
              <p:nvPr>
                <p:ph idx="1"/>
              </p:nvPr>
            </p:nvSpPr>
            <p:spPr>
              <a:xfrm>
                <a:off x="393700" y="1209040"/>
                <a:ext cx="8229600" cy="4967923"/>
              </a:xfrm>
            </p:spPr>
            <p:txBody>
              <a:bodyPr/>
              <a:lstStyle/>
              <a:p>
                <a:pPr marL="0" indent="0" algn="l" rtl="0">
                  <a:buNone/>
                </a:pPr>
                <a:r>
                  <a:rPr lang="en-US" dirty="0">
                    <a:effectLst>
                      <a:glow rad="228600">
                        <a:srgbClr val="92D050">
                          <a:alpha val="40000"/>
                        </a:srgbClr>
                      </a:glow>
                    </a:effectLst>
                  </a:rPr>
                  <a:t>Constant Bearing, Decreasing Range</a:t>
                </a:r>
                <a:endParaRPr lang="he-IL" dirty="0">
                  <a:effectLst>
                    <a:glow rad="228600">
                      <a:srgbClr val="92D050">
                        <a:alpha val="40000"/>
                      </a:srgbClr>
                    </a:glow>
                  </a:effectLst>
                </a:endParaRPr>
              </a:p>
              <a:p>
                <a:pPr marL="0" indent="0" algn="l" rtl="0">
                  <a:buNone/>
                </a:pPr>
                <a:r>
                  <a:rPr lang="en-US" sz="1800" b="1" u="sng" dirty="0">
                    <a:effectLst>
                      <a:glow>
                        <a:srgbClr val="92D050"/>
                      </a:glow>
                    </a:effectLst>
                  </a:rPr>
                  <a:t>Theorem:</a:t>
                </a:r>
                <a:r>
                  <a:rPr lang="en-US" sz="1800" b="1" dirty="0">
                    <a:effectLst>
                      <a:glow>
                        <a:srgbClr val="92D050"/>
                      </a:glow>
                    </a:effectLst>
                  </a:rPr>
                  <a:t> if the bearing angle between two ships remains constant while the distance decreases, they are on a collision course.</a:t>
                </a:r>
              </a:p>
              <a:p>
                <a:pPr marL="0" indent="0" algn="l" rtl="0">
                  <a:buNone/>
                </a:pPr>
                <a:r>
                  <a:rPr lang="en-US" sz="1800" b="1" u="sng" dirty="0">
                    <a:effectLst>
                      <a:glow>
                        <a:srgbClr val="92D050"/>
                      </a:glow>
                    </a:effectLst>
                  </a:rPr>
                  <a:t>Prove:</a:t>
                </a:r>
                <a:endParaRPr lang="en-US" sz="1800" b="1" dirty="0">
                  <a:effectLst>
                    <a:glow>
                      <a:srgbClr val="92D050"/>
                    </a:glow>
                  </a:effectLst>
                </a:endParaRPr>
              </a:p>
              <a:p>
                <a:pPr marL="0" indent="0" algn="l" rtl="0">
                  <a:spcBef>
                    <a:spcPts val="200"/>
                  </a:spcBef>
                  <a:buNone/>
                </a:pPr>
                <a:r>
                  <a:rPr lang="en-US" sz="1800" b="1" dirty="0">
                    <a:effectLst>
                      <a:glow>
                        <a:srgbClr val="92D050"/>
                      </a:glow>
                    </a:effectLst>
                  </a:rPr>
                  <a:t>- Let ship A move straight ahead, observing ship B.</a:t>
                </a:r>
              </a:p>
              <a:p>
                <a:pPr marL="0" indent="0" algn="l" rtl="0">
                  <a:spcBef>
                    <a:spcPts val="200"/>
                  </a:spcBef>
                  <a:buNone/>
                </a:pPr>
                <a:r>
                  <a:rPr lang="en-US" sz="1800" b="1" dirty="0">
                    <a:effectLst>
                      <a:glow>
                        <a:srgbClr val="92D050"/>
                      </a:glow>
                    </a:effectLst>
                  </a:rPr>
                  <a:t>- Define  r(t) = forward (range) component and  o(t) = lateral (offset) component</a:t>
                </a:r>
              </a:p>
              <a:p>
                <a:pPr marL="0" indent="0" algn="l" rtl="0">
                  <a:spcBef>
                    <a:spcPts val="200"/>
                  </a:spcBef>
                  <a:buNone/>
                </a:pPr>
                <a14:m>
                  <m:oMathPara xmlns:m="http://schemas.openxmlformats.org/officeDocument/2006/math">
                    <m:oMathParaPr>
                      <m:jc m:val="left"/>
                    </m:oMathParaPr>
                    <m:oMath xmlns:m="http://schemas.openxmlformats.org/officeDocument/2006/math">
                      <m:r>
                        <a:rPr lang="en-US" sz="1800" b="1" i="1" smtClean="0">
                          <a:effectLst>
                            <a:glow>
                              <a:srgbClr val="92D050"/>
                            </a:glow>
                          </a:effectLst>
                          <a:latin typeface="Cambria Math" panose="02040503050406030204" pitchFamily="18" charset="0"/>
                          <a:ea typeface="Cambria Math" panose="02040503050406030204" pitchFamily="18" charset="0"/>
                        </a:rPr>
                        <m:t>                                         ↓</m:t>
                      </m:r>
                    </m:oMath>
                  </m:oMathPara>
                </a14:m>
                <a:endParaRPr lang="en-US" sz="1800" b="1" dirty="0">
                  <a:effectLst>
                    <a:glow>
                      <a:srgbClr val="92D050"/>
                    </a:glow>
                  </a:effectLst>
                </a:endParaRPr>
              </a:p>
              <a:p>
                <a:pPr marL="0" indent="0" algn="l" rtl="0">
                  <a:spcBef>
                    <a:spcPts val="60"/>
                  </a:spcBef>
                  <a:buNone/>
                </a:pPr>
                <a:r>
                  <a:rPr lang="en-US" sz="1800" b="1" dirty="0">
                    <a:effectLst>
                      <a:glow>
                        <a:srgbClr val="92D050"/>
                      </a:glow>
                    </a:effectLst>
                  </a:rPr>
                  <a:t>Geometry of the right triangle:  </a:t>
                </a:r>
                <a14:m>
                  <m:oMath xmlns:m="http://schemas.openxmlformats.org/officeDocument/2006/math">
                    <m:func>
                      <m:funcPr>
                        <m:ctrlPr>
                          <a:rPr lang="en-US" sz="1800" b="1" i="1" dirty="0" smtClean="0">
                            <a:effectLst>
                              <a:glow>
                                <a:srgbClr val="92D050"/>
                              </a:glow>
                            </a:effectLst>
                            <a:latin typeface="Cambria Math" panose="02040503050406030204" pitchFamily="18" charset="0"/>
                          </a:rPr>
                        </m:ctrlPr>
                      </m:funcPr>
                      <m:fName>
                        <m:r>
                          <a:rPr lang="en-US" sz="1800" b="1" i="0" dirty="0" smtClean="0">
                            <a:effectLst>
                              <a:glow>
                                <a:srgbClr val="92D050"/>
                              </a:glow>
                            </a:effectLst>
                            <a:latin typeface="Cambria Math" panose="02040503050406030204" pitchFamily="18" charset="0"/>
                          </a:rPr>
                          <m:t>𝐭𝐚𝐧</m:t>
                        </m:r>
                      </m:fName>
                      <m:e>
                        <m:d>
                          <m:dPr>
                            <m:ctrlPr>
                              <a:rPr lang="en-US" sz="1800" b="1" i="1" dirty="0" smtClean="0">
                                <a:effectLst>
                                  <a:glow>
                                    <a:srgbClr val="92D050"/>
                                  </a:glow>
                                </a:effectLst>
                                <a:latin typeface="Cambria Math" panose="02040503050406030204" pitchFamily="18" charset="0"/>
                              </a:rPr>
                            </m:ctrlPr>
                          </m:dPr>
                          <m:e>
                            <m:r>
                              <a:rPr lang="en-US" sz="1800" b="1" i="1" dirty="0" smtClean="0">
                                <a:effectLst>
                                  <a:glow>
                                    <a:srgbClr val="92D050"/>
                                  </a:glow>
                                </a:effectLst>
                                <a:latin typeface="Cambria Math" panose="02040503050406030204" pitchFamily="18" charset="0"/>
                              </a:rPr>
                              <m:t>𝜽</m:t>
                            </m:r>
                          </m:e>
                        </m:d>
                      </m:e>
                    </m:func>
                    <m:r>
                      <a:rPr lang="en-US" sz="1800" b="1" i="1" dirty="0" smtClean="0">
                        <a:effectLst>
                          <a:glow>
                            <a:srgbClr val="92D050"/>
                          </a:glow>
                        </a:effectLst>
                        <a:latin typeface="Cambria Math" panose="02040503050406030204" pitchFamily="18" charset="0"/>
                      </a:rPr>
                      <m:t>=</m:t>
                    </m:r>
                    <m:f>
                      <m:fPr>
                        <m:ctrlPr>
                          <a:rPr lang="en-US" sz="1800" b="1" i="1" dirty="0" smtClean="0">
                            <a:effectLst>
                              <a:glow>
                                <a:srgbClr val="92D050"/>
                              </a:glow>
                            </a:effectLst>
                            <a:latin typeface="Cambria Math" panose="02040503050406030204" pitchFamily="18" charset="0"/>
                          </a:rPr>
                        </m:ctrlPr>
                      </m:fPr>
                      <m:num>
                        <m:r>
                          <a:rPr lang="en-US" sz="1800" b="1" i="1" dirty="0" smtClean="0">
                            <a:effectLst>
                              <a:glow>
                                <a:srgbClr val="92D050"/>
                              </a:glow>
                            </a:effectLst>
                            <a:latin typeface="Cambria Math" panose="02040503050406030204" pitchFamily="18" charset="0"/>
                          </a:rPr>
                          <m:t>𝒐</m:t>
                        </m:r>
                        <m:d>
                          <m:dPr>
                            <m:ctrlPr>
                              <a:rPr lang="en-US" sz="1800" b="1" i="1" dirty="0" smtClean="0">
                                <a:effectLst>
                                  <a:glow>
                                    <a:srgbClr val="92D050"/>
                                  </a:glow>
                                </a:effectLst>
                                <a:latin typeface="Cambria Math" panose="02040503050406030204" pitchFamily="18" charset="0"/>
                              </a:rPr>
                            </m:ctrlPr>
                          </m:dPr>
                          <m:e>
                            <m:r>
                              <a:rPr lang="en-US" sz="1800" b="1" i="1" dirty="0" smtClean="0">
                                <a:effectLst>
                                  <a:glow>
                                    <a:srgbClr val="92D050"/>
                                  </a:glow>
                                </a:effectLst>
                                <a:latin typeface="Cambria Math" panose="02040503050406030204" pitchFamily="18" charset="0"/>
                              </a:rPr>
                              <m:t>𝒕</m:t>
                            </m:r>
                          </m:e>
                        </m:d>
                      </m:num>
                      <m:den>
                        <m:r>
                          <a:rPr lang="en-US" sz="1800" b="1" i="1" dirty="0" smtClean="0">
                            <a:effectLst>
                              <a:glow>
                                <a:srgbClr val="92D050"/>
                              </a:glow>
                            </a:effectLst>
                            <a:latin typeface="Cambria Math" panose="02040503050406030204" pitchFamily="18" charset="0"/>
                          </a:rPr>
                          <m:t>𝒓</m:t>
                        </m:r>
                        <m:d>
                          <m:dPr>
                            <m:ctrlPr>
                              <a:rPr lang="en-US" sz="1800" b="1" i="1" dirty="0" smtClean="0">
                                <a:effectLst>
                                  <a:glow>
                                    <a:srgbClr val="92D050"/>
                                  </a:glow>
                                </a:effectLst>
                                <a:latin typeface="Cambria Math" panose="02040503050406030204" pitchFamily="18" charset="0"/>
                              </a:rPr>
                            </m:ctrlPr>
                          </m:dPr>
                          <m:e>
                            <m:r>
                              <a:rPr lang="en-US" sz="1800" b="1" i="1" dirty="0" smtClean="0">
                                <a:effectLst>
                                  <a:glow>
                                    <a:srgbClr val="92D050"/>
                                  </a:glow>
                                </a:effectLst>
                                <a:latin typeface="Cambria Math" panose="02040503050406030204" pitchFamily="18" charset="0"/>
                              </a:rPr>
                              <m:t>𝒕</m:t>
                            </m:r>
                          </m:e>
                        </m:d>
                      </m:den>
                    </m:f>
                    <m:r>
                      <a:rPr lang="en-US" sz="1800" b="1" i="1" dirty="0" smtClean="0">
                        <a:effectLst>
                          <a:glow>
                            <a:srgbClr val="92D050"/>
                          </a:glow>
                        </a:effectLst>
                        <a:latin typeface="Cambria Math" panose="02040503050406030204" pitchFamily="18" charset="0"/>
                      </a:rPr>
                      <m:t>.</m:t>
                    </m:r>
                  </m:oMath>
                </a14:m>
                <a:endParaRPr lang="en-US" sz="1800" b="1" dirty="0">
                  <a:effectLst>
                    <a:glow>
                      <a:srgbClr val="92D050"/>
                    </a:glow>
                  </a:effectLst>
                </a:endParaRPr>
              </a:p>
              <a:p>
                <a:pPr marL="0" indent="0" algn="l" rtl="0">
                  <a:buNone/>
                </a:pPr>
                <a:r>
                  <a:rPr lang="en-US" sz="1800" b="1" dirty="0">
                    <a:effectLst>
                      <a:glow>
                        <a:srgbClr val="92D050"/>
                      </a:glow>
                    </a:effectLst>
                  </a:rPr>
                  <a:t>If  </a:t>
                </a:r>
                <a14:m>
                  <m:oMath xmlns:m="http://schemas.openxmlformats.org/officeDocument/2006/math">
                    <m:r>
                      <a:rPr lang="en-US" sz="1800" b="1" i="1" smtClean="0">
                        <a:effectLst>
                          <a:glow>
                            <a:srgbClr val="92D050"/>
                          </a:glow>
                        </a:effectLst>
                        <a:latin typeface="Cambria Math" panose="02040503050406030204" pitchFamily="18" charset="0"/>
                        <a:ea typeface="Cambria Math" panose="02040503050406030204" pitchFamily="18" charset="0"/>
                      </a:rPr>
                      <m:t>𝜽</m:t>
                    </m:r>
                  </m:oMath>
                </a14:m>
                <a:r>
                  <a:rPr lang="en-US" sz="1800" b="1" dirty="0">
                    <a:effectLst>
                      <a:glow>
                        <a:srgbClr val="92D050"/>
                      </a:glow>
                    </a:effectLst>
                  </a:rPr>
                  <a:t> is constant, then  </a:t>
                </a:r>
                <a14:m>
                  <m:oMath xmlns:m="http://schemas.openxmlformats.org/officeDocument/2006/math">
                    <m:f>
                      <m:fPr>
                        <m:ctrlPr>
                          <a:rPr lang="en-US" sz="1800" b="1" i="1" dirty="0" smtClean="0">
                            <a:effectLst>
                              <a:glow>
                                <a:srgbClr val="92D050"/>
                              </a:glow>
                            </a:effectLst>
                            <a:latin typeface="Cambria Math" panose="02040503050406030204" pitchFamily="18" charset="0"/>
                          </a:rPr>
                        </m:ctrlPr>
                      </m:fPr>
                      <m:num>
                        <m:r>
                          <a:rPr lang="en-US" sz="1800" b="1" i="1" dirty="0" smtClean="0">
                            <a:effectLst>
                              <a:glow>
                                <a:srgbClr val="92D050"/>
                              </a:glow>
                            </a:effectLst>
                            <a:latin typeface="Cambria Math" panose="02040503050406030204" pitchFamily="18" charset="0"/>
                          </a:rPr>
                          <m:t> </m:t>
                        </m:r>
                        <m:r>
                          <a:rPr lang="en-US" sz="1800" b="1" i="1" dirty="0" smtClean="0">
                            <a:effectLst>
                              <a:glow>
                                <a:srgbClr val="92D050"/>
                              </a:glow>
                            </a:effectLst>
                            <a:latin typeface="Cambria Math" panose="02040503050406030204" pitchFamily="18" charset="0"/>
                          </a:rPr>
                          <m:t>𝒐</m:t>
                        </m:r>
                        <m:d>
                          <m:dPr>
                            <m:ctrlPr>
                              <a:rPr lang="en-US" sz="1800" b="1" i="1" dirty="0" smtClean="0">
                                <a:effectLst>
                                  <a:glow>
                                    <a:srgbClr val="92D050"/>
                                  </a:glow>
                                </a:effectLst>
                                <a:latin typeface="Cambria Math" panose="02040503050406030204" pitchFamily="18" charset="0"/>
                              </a:rPr>
                            </m:ctrlPr>
                          </m:dPr>
                          <m:e>
                            <m:r>
                              <a:rPr lang="en-US" sz="1800" b="1" i="1" dirty="0" smtClean="0">
                                <a:effectLst>
                                  <a:glow>
                                    <a:srgbClr val="92D050"/>
                                  </a:glow>
                                </a:effectLst>
                                <a:latin typeface="Cambria Math" panose="02040503050406030204" pitchFamily="18" charset="0"/>
                              </a:rPr>
                              <m:t>𝒕</m:t>
                            </m:r>
                          </m:e>
                        </m:d>
                      </m:num>
                      <m:den>
                        <m:r>
                          <a:rPr lang="en-US" sz="1800" b="1" i="1" dirty="0" smtClean="0">
                            <a:effectLst>
                              <a:glow>
                                <a:srgbClr val="92D050"/>
                              </a:glow>
                            </a:effectLst>
                            <a:latin typeface="Cambria Math" panose="02040503050406030204" pitchFamily="18" charset="0"/>
                          </a:rPr>
                          <m:t> </m:t>
                        </m:r>
                        <m:r>
                          <a:rPr lang="en-US" sz="1800" b="1" i="1" dirty="0" smtClean="0">
                            <a:effectLst>
                              <a:glow>
                                <a:srgbClr val="92D050"/>
                              </a:glow>
                            </a:effectLst>
                            <a:latin typeface="Cambria Math" panose="02040503050406030204" pitchFamily="18" charset="0"/>
                          </a:rPr>
                          <m:t>𝒓</m:t>
                        </m:r>
                        <m:d>
                          <m:dPr>
                            <m:ctrlPr>
                              <a:rPr lang="en-US" sz="1800" b="1" i="1" dirty="0" smtClean="0">
                                <a:effectLst>
                                  <a:glow>
                                    <a:srgbClr val="92D050"/>
                                  </a:glow>
                                </a:effectLst>
                                <a:latin typeface="Cambria Math" panose="02040503050406030204" pitchFamily="18" charset="0"/>
                              </a:rPr>
                            </m:ctrlPr>
                          </m:dPr>
                          <m:e>
                            <m:r>
                              <a:rPr lang="en-US" sz="1800" b="1" i="1" dirty="0" smtClean="0">
                                <a:effectLst>
                                  <a:glow>
                                    <a:srgbClr val="92D050"/>
                                  </a:glow>
                                </a:effectLst>
                                <a:latin typeface="Cambria Math" panose="02040503050406030204" pitchFamily="18" charset="0"/>
                              </a:rPr>
                              <m:t>𝒕</m:t>
                            </m:r>
                          </m:e>
                        </m:d>
                      </m:den>
                    </m:f>
                    <m:r>
                      <a:rPr lang="en-US" sz="1800" b="1" i="1" dirty="0" smtClean="0">
                        <a:effectLst>
                          <a:glow>
                            <a:srgbClr val="92D050"/>
                          </a:glow>
                        </a:effectLst>
                        <a:latin typeface="Cambria Math" panose="02040503050406030204" pitchFamily="18" charset="0"/>
                      </a:rPr>
                      <m:t>=</m:t>
                    </m:r>
                    <m:r>
                      <a:rPr lang="en-US" sz="1800" b="1" i="1" dirty="0" smtClean="0">
                        <a:effectLst>
                          <a:glow>
                            <a:srgbClr val="92D050"/>
                          </a:glow>
                        </a:effectLst>
                        <a:latin typeface="Cambria Math" panose="02040503050406030204" pitchFamily="18" charset="0"/>
                      </a:rPr>
                      <m:t>𝒌</m:t>
                    </m:r>
                    <m:r>
                      <a:rPr lang="en-US" sz="1800" b="1" i="1" dirty="0" smtClean="0">
                        <a:effectLst>
                          <a:glow>
                            <a:srgbClr val="92D050"/>
                          </a:glow>
                        </a:effectLst>
                        <a:latin typeface="Cambria Math" panose="02040503050406030204" pitchFamily="18" charset="0"/>
                      </a:rPr>
                      <m:t> ⇒ </m:t>
                    </m:r>
                    <m:r>
                      <a:rPr lang="en-US" sz="1800" b="1" i="1" dirty="0">
                        <a:effectLst>
                          <a:glow>
                            <a:srgbClr val="92D050"/>
                          </a:glow>
                        </a:effectLst>
                        <a:latin typeface="Cambria Math" panose="02040503050406030204" pitchFamily="18" charset="0"/>
                      </a:rPr>
                      <m:t>𝒐</m:t>
                    </m:r>
                    <m:d>
                      <m:dPr>
                        <m:ctrlPr>
                          <a:rPr lang="en-US" sz="1800" b="1" i="1" dirty="0">
                            <a:effectLst>
                              <a:glow>
                                <a:srgbClr val="92D050"/>
                              </a:glow>
                            </a:effectLst>
                            <a:latin typeface="Cambria Math" panose="02040503050406030204" pitchFamily="18" charset="0"/>
                          </a:rPr>
                        </m:ctrlPr>
                      </m:dPr>
                      <m:e>
                        <m:r>
                          <a:rPr lang="en-US" sz="1800" b="1" i="1" dirty="0">
                            <a:effectLst>
                              <a:glow>
                                <a:srgbClr val="92D050"/>
                              </a:glow>
                            </a:effectLst>
                            <a:latin typeface="Cambria Math" panose="02040503050406030204" pitchFamily="18" charset="0"/>
                          </a:rPr>
                          <m:t>𝒕</m:t>
                        </m:r>
                      </m:e>
                    </m:d>
                    <m:r>
                      <a:rPr lang="en-US" sz="1800" b="1" i="1" dirty="0">
                        <a:effectLst>
                          <a:glow>
                            <a:srgbClr val="92D050"/>
                          </a:glow>
                        </a:effectLst>
                        <a:latin typeface="Cambria Math" panose="02040503050406030204" pitchFamily="18" charset="0"/>
                      </a:rPr>
                      <m:t>=</m:t>
                    </m:r>
                    <m:r>
                      <a:rPr lang="en-US" sz="1800" b="1" i="1" dirty="0">
                        <a:effectLst>
                          <a:glow>
                            <a:srgbClr val="92D050"/>
                          </a:glow>
                        </a:effectLst>
                        <a:latin typeface="Cambria Math" panose="02040503050406030204" pitchFamily="18" charset="0"/>
                      </a:rPr>
                      <m:t>𝒌</m:t>
                    </m:r>
                    <m:r>
                      <a:rPr lang="en-US" sz="1800" b="1" i="1" dirty="0">
                        <a:effectLst>
                          <a:glow>
                            <a:srgbClr val="92D050"/>
                          </a:glow>
                        </a:effectLst>
                        <a:latin typeface="Cambria Math" panose="02040503050406030204" pitchFamily="18" charset="0"/>
                      </a:rPr>
                      <m:t>⋅</m:t>
                    </m:r>
                    <m:r>
                      <a:rPr lang="en-US" sz="1800" b="1" i="1" dirty="0">
                        <a:effectLst>
                          <a:glow>
                            <a:srgbClr val="92D050"/>
                          </a:glow>
                        </a:effectLst>
                        <a:latin typeface="Cambria Math" panose="02040503050406030204" pitchFamily="18" charset="0"/>
                      </a:rPr>
                      <m:t>𝒓</m:t>
                    </m:r>
                    <m:d>
                      <m:dPr>
                        <m:ctrlPr>
                          <a:rPr lang="en-US" sz="1800" b="1" i="1" dirty="0">
                            <a:effectLst>
                              <a:glow>
                                <a:srgbClr val="92D050"/>
                              </a:glow>
                            </a:effectLst>
                            <a:latin typeface="Cambria Math" panose="02040503050406030204" pitchFamily="18" charset="0"/>
                          </a:rPr>
                        </m:ctrlPr>
                      </m:dPr>
                      <m:e>
                        <m:r>
                          <a:rPr lang="en-US" sz="1800" b="1" i="1" dirty="0">
                            <a:effectLst>
                              <a:glow>
                                <a:srgbClr val="92D050"/>
                              </a:glow>
                            </a:effectLst>
                            <a:latin typeface="Cambria Math" panose="02040503050406030204" pitchFamily="18" charset="0"/>
                          </a:rPr>
                          <m:t>𝒕</m:t>
                        </m:r>
                      </m:e>
                    </m:d>
                    <m:r>
                      <a:rPr lang="en-US" sz="1800" b="1" i="1" dirty="0">
                        <a:effectLst>
                          <a:glow>
                            <a:srgbClr val="92D050"/>
                          </a:glow>
                        </a:effectLst>
                        <a:latin typeface="Cambria Math" panose="02040503050406030204" pitchFamily="18" charset="0"/>
                      </a:rPr>
                      <m:t>.</m:t>
                    </m:r>
                  </m:oMath>
                </a14:m>
                <a:endParaRPr lang="en-US" sz="1800" b="1" dirty="0">
                  <a:effectLst>
                    <a:glow>
                      <a:srgbClr val="92D050"/>
                    </a:glow>
                  </a:effectLst>
                </a:endParaRPr>
              </a:p>
              <a:p>
                <a:pPr marL="0" indent="0" algn="l" rtl="0">
                  <a:spcBef>
                    <a:spcPts val="10"/>
                  </a:spcBef>
                  <a:buNone/>
                </a:pPr>
                <a:r>
                  <a:rPr lang="en-US" sz="1800" b="1" dirty="0">
                    <a:effectLst>
                      <a:glow>
                        <a:srgbClr val="92D050"/>
                      </a:glow>
                    </a:effectLst>
                  </a:rPr>
                  <a:t> </a:t>
                </a:r>
                <a14:m>
                  <m:oMath xmlns:m="http://schemas.openxmlformats.org/officeDocument/2006/math">
                    <m:r>
                      <a:rPr lang="en-US" sz="1800" b="1" i="0" smtClean="0">
                        <a:effectLst>
                          <a:glow>
                            <a:srgbClr val="92D050"/>
                          </a:glow>
                        </a:effectLst>
                        <a:latin typeface="Cambria Math" panose="02040503050406030204" pitchFamily="18" charset="0"/>
                        <a:ea typeface="Cambria Math" panose="02040503050406030204" pitchFamily="18" charset="0"/>
                      </a:rPr>
                      <m:t>                    </m:t>
                    </m:r>
                    <m:r>
                      <a:rPr lang="en-US" sz="1800" b="1" i="1">
                        <a:effectLst>
                          <a:glow>
                            <a:srgbClr val="92D050"/>
                          </a:glow>
                        </a:effectLst>
                        <a:latin typeface="Cambria Math" panose="02040503050406030204" pitchFamily="18" charset="0"/>
                        <a:ea typeface="Cambria Math" panose="02040503050406030204" pitchFamily="18" charset="0"/>
                      </a:rPr>
                      <m:t>↓</m:t>
                    </m:r>
                  </m:oMath>
                </a14:m>
                <a:endParaRPr lang="en-US" sz="1800" b="1" dirty="0">
                  <a:effectLst>
                    <a:glow>
                      <a:srgbClr val="92D050"/>
                    </a:glow>
                  </a:effectLst>
                </a:endParaRPr>
              </a:p>
              <a:p>
                <a:pPr marL="0" indent="0" algn="l" rtl="0">
                  <a:spcBef>
                    <a:spcPts val="10"/>
                  </a:spcBef>
                  <a:buNone/>
                </a:pPr>
                <a:r>
                  <a:rPr lang="en-US" sz="1800" b="1" dirty="0">
                    <a:effectLst>
                      <a:glow>
                        <a:srgbClr val="92D050"/>
                      </a:glow>
                    </a:effectLst>
                  </a:rPr>
                  <a:t>    The distance is : </a:t>
                </a:r>
                <a14:m>
                  <m:oMath xmlns:m="http://schemas.openxmlformats.org/officeDocument/2006/math">
                    <m:r>
                      <a:rPr lang="en-US" sz="1800" b="1" i="1" dirty="0" smtClean="0">
                        <a:effectLst>
                          <a:glow>
                            <a:srgbClr val="92D050"/>
                          </a:glow>
                        </a:effectLst>
                        <a:latin typeface="Cambria Math" panose="02040503050406030204" pitchFamily="18" charset="0"/>
                      </a:rPr>
                      <m:t>𝒅</m:t>
                    </m:r>
                    <m:d>
                      <m:dPr>
                        <m:ctrlPr>
                          <a:rPr lang="en-US" sz="1800" b="1" i="1" dirty="0" smtClean="0">
                            <a:effectLst>
                              <a:glow>
                                <a:srgbClr val="92D050"/>
                              </a:glow>
                            </a:effectLst>
                            <a:latin typeface="Cambria Math" panose="02040503050406030204" pitchFamily="18" charset="0"/>
                          </a:rPr>
                        </m:ctrlPr>
                      </m:dPr>
                      <m:e>
                        <m:r>
                          <a:rPr lang="en-US" sz="1800" b="1" i="1" dirty="0">
                            <a:effectLst>
                              <a:glow>
                                <a:srgbClr val="92D050"/>
                              </a:glow>
                            </a:effectLst>
                            <a:latin typeface="Cambria Math" panose="02040503050406030204" pitchFamily="18" charset="0"/>
                          </a:rPr>
                          <m:t>𝒕</m:t>
                        </m:r>
                      </m:e>
                    </m:d>
                    <m:r>
                      <a:rPr lang="en-US" sz="1800" b="1" i="1" dirty="0">
                        <a:effectLst>
                          <a:glow>
                            <a:srgbClr val="92D050"/>
                          </a:glow>
                        </a:effectLst>
                        <a:latin typeface="Cambria Math" panose="02040503050406030204" pitchFamily="18" charset="0"/>
                      </a:rPr>
                      <m:t>=</m:t>
                    </m:r>
                    <m:rad>
                      <m:radPr>
                        <m:degHide m:val="on"/>
                        <m:ctrlPr>
                          <a:rPr lang="en-US" sz="1800" b="1" i="1" dirty="0">
                            <a:effectLst>
                              <a:glow>
                                <a:srgbClr val="92D050"/>
                              </a:glow>
                            </a:effectLst>
                            <a:latin typeface="Cambria Math" panose="02040503050406030204" pitchFamily="18" charset="0"/>
                          </a:rPr>
                        </m:ctrlPr>
                      </m:radPr>
                      <m:deg/>
                      <m:e>
                        <m:r>
                          <a:rPr lang="en-US" sz="1800" b="1" i="1" dirty="0">
                            <a:effectLst>
                              <a:glow>
                                <a:srgbClr val="92D050"/>
                              </a:glow>
                            </a:effectLst>
                            <a:latin typeface="Cambria Math" panose="02040503050406030204" pitchFamily="18" charset="0"/>
                          </a:rPr>
                          <m:t>𝒐</m:t>
                        </m:r>
                        <m:sSup>
                          <m:sSupPr>
                            <m:ctrlPr>
                              <a:rPr lang="en-US" sz="1800" b="1" i="1" dirty="0">
                                <a:effectLst>
                                  <a:glow>
                                    <a:srgbClr val="92D050"/>
                                  </a:glow>
                                </a:effectLst>
                                <a:latin typeface="Cambria Math" panose="02040503050406030204" pitchFamily="18" charset="0"/>
                              </a:rPr>
                            </m:ctrlPr>
                          </m:sSupPr>
                          <m:e>
                            <m:d>
                              <m:dPr>
                                <m:ctrlPr>
                                  <a:rPr lang="en-US" sz="1800" b="1" i="1" dirty="0">
                                    <a:effectLst>
                                      <a:glow>
                                        <a:srgbClr val="92D050"/>
                                      </a:glow>
                                    </a:effectLst>
                                    <a:latin typeface="Cambria Math" panose="02040503050406030204" pitchFamily="18" charset="0"/>
                                  </a:rPr>
                                </m:ctrlPr>
                              </m:dPr>
                              <m:e>
                                <m:r>
                                  <a:rPr lang="en-US" sz="1800" b="1" i="1" dirty="0">
                                    <a:effectLst>
                                      <a:glow>
                                        <a:srgbClr val="92D050"/>
                                      </a:glow>
                                    </a:effectLst>
                                    <a:latin typeface="Cambria Math" panose="02040503050406030204" pitchFamily="18" charset="0"/>
                                  </a:rPr>
                                  <m:t>𝒕</m:t>
                                </m:r>
                              </m:e>
                            </m:d>
                          </m:e>
                          <m:sup>
                            <m:r>
                              <a:rPr lang="en-US" sz="1800" b="1" i="1" dirty="0">
                                <a:effectLst>
                                  <a:glow>
                                    <a:srgbClr val="92D050"/>
                                  </a:glow>
                                </a:effectLst>
                                <a:latin typeface="Cambria Math" panose="02040503050406030204" pitchFamily="18" charset="0"/>
                              </a:rPr>
                              <m:t>𝟐</m:t>
                            </m:r>
                          </m:sup>
                        </m:sSup>
                        <m:r>
                          <a:rPr lang="en-US" sz="1800" b="1" i="1" dirty="0">
                            <a:effectLst>
                              <a:glow>
                                <a:srgbClr val="92D050"/>
                              </a:glow>
                            </a:effectLst>
                            <a:latin typeface="Cambria Math" panose="02040503050406030204" pitchFamily="18" charset="0"/>
                          </a:rPr>
                          <m:t>+</m:t>
                        </m:r>
                        <m:r>
                          <a:rPr lang="en-US" sz="1800" b="1" i="1" dirty="0">
                            <a:effectLst>
                              <a:glow>
                                <a:srgbClr val="92D050"/>
                              </a:glow>
                            </a:effectLst>
                            <a:latin typeface="Cambria Math" panose="02040503050406030204" pitchFamily="18" charset="0"/>
                          </a:rPr>
                          <m:t>𝒓</m:t>
                        </m:r>
                        <m:sSup>
                          <m:sSupPr>
                            <m:ctrlPr>
                              <a:rPr lang="en-US" sz="1800" b="1" i="1" dirty="0">
                                <a:effectLst>
                                  <a:glow>
                                    <a:srgbClr val="92D050"/>
                                  </a:glow>
                                </a:effectLst>
                                <a:latin typeface="Cambria Math" panose="02040503050406030204" pitchFamily="18" charset="0"/>
                              </a:rPr>
                            </m:ctrlPr>
                          </m:sSupPr>
                          <m:e>
                            <m:d>
                              <m:dPr>
                                <m:ctrlPr>
                                  <a:rPr lang="en-US" sz="1800" b="1" i="1" dirty="0">
                                    <a:effectLst>
                                      <a:glow>
                                        <a:srgbClr val="92D050"/>
                                      </a:glow>
                                    </a:effectLst>
                                    <a:latin typeface="Cambria Math" panose="02040503050406030204" pitchFamily="18" charset="0"/>
                                  </a:rPr>
                                </m:ctrlPr>
                              </m:dPr>
                              <m:e>
                                <m:r>
                                  <a:rPr lang="en-US" sz="1800" b="1" i="1" dirty="0">
                                    <a:effectLst>
                                      <a:glow>
                                        <a:srgbClr val="92D050"/>
                                      </a:glow>
                                    </a:effectLst>
                                    <a:latin typeface="Cambria Math" panose="02040503050406030204" pitchFamily="18" charset="0"/>
                                  </a:rPr>
                                  <m:t>𝒕</m:t>
                                </m:r>
                              </m:e>
                            </m:d>
                          </m:e>
                          <m:sup>
                            <m:r>
                              <a:rPr lang="en-US" sz="1800" b="1" i="1" dirty="0">
                                <a:effectLst>
                                  <a:glow>
                                    <a:srgbClr val="92D050"/>
                                  </a:glow>
                                </a:effectLst>
                                <a:latin typeface="Cambria Math" panose="02040503050406030204" pitchFamily="18" charset="0"/>
                              </a:rPr>
                              <m:t>𝟐</m:t>
                            </m:r>
                          </m:sup>
                        </m:sSup>
                      </m:e>
                    </m:rad>
                    <m:r>
                      <a:rPr lang="en-US" sz="1800" b="1" i="1" dirty="0">
                        <a:effectLst>
                          <a:glow>
                            <a:srgbClr val="92D050"/>
                          </a:glow>
                        </a:effectLst>
                        <a:latin typeface="Cambria Math" panose="02040503050406030204" pitchFamily="18" charset="0"/>
                      </a:rPr>
                      <m:t>=</m:t>
                    </m:r>
                    <m:r>
                      <a:rPr lang="en-US" sz="1800" b="1" i="1" dirty="0">
                        <a:effectLst>
                          <a:glow>
                            <a:srgbClr val="92D050"/>
                          </a:glow>
                        </a:effectLst>
                        <a:latin typeface="Cambria Math" panose="02040503050406030204" pitchFamily="18" charset="0"/>
                      </a:rPr>
                      <m:t>𝒓</m:t>
                    </m:r>
                    <m:d>
                      <m:dPr>
                        <m:ctrlPr>
                          <a:rPr lang="en-US" sz="1800" b="1" i="1" dirty="0">
                            <a:effectLst>
                              <a:glow>
                                <a:srgbClr val="92D050"/>
                              </a:glow>
                            </a:effectLst>
                            <a:latin typeface="Cambria Math" panose="02040503050406030204" pitchFamily="18" charset="0"/>
                          </a:rPr>
                        </m:ctrlPr>
                      </m:dPr>
                      <m:e>
                        <m:r>
                          <a:rPr lang="en-US" sz="1800" b="1" i="1" dirty="0">
                            <a:effectLst>
                              <a:glow>
                                <a:srgbClr val="92D050"/>
                              </a:glow>
                            </a:effectLst>
                            <a:latin typeface="Cambria Math" panose="02040503050406030204" pitchFamily="18" charset="0"/>
                          </a:rPr>
                          <m:t>𝒕</m:t>
                        </m:r>
                      </m:e>
                    </m:d>
                    <m:rad>
                      <m:radPr>
                        <m:degHide m:val="on"/>
                        <m:ctrlPr>
                          <a:rPr lang="en-US" sz="1800" b="1" i="1" dirty="0">
                            <a:effectLst>
                              <a:glow>
                                <a:srgbClr val="92D050"/>
                              </a:glow>
                            </a:effectLst>
                            <a:latin typeface="Cambria Math" panose="02040503050406030204" pitchFamily="18" charset="0"/>
                          </a:rPr>
                        </m:ctrlPr>
                      </m:radPr>
                      <m:deg/>
                      <m:e>
                        <m:sSup>
                          <m:sSupPr>
                            <m:ctrlPr>
                              <a:rPr lang="en-US" sz="1800" b="1" i="1" dirty="0">
                                <a:effectLst>
                                  <a:glow>
                                    <a:srgbClr val="92D050"/>
                                  </a:glow>
                                </a:effectLst>
                                <a:latin typeface="Cambria Math" panose="02040503050406030204" pitchFamily="18" charset="0"/>
                              </a:rPr>
                            </m:ctrlPr>
                          </m:sSupPr>
                          <m:e>
                            <m:r>
                              <a:rPr lang="en-US" sz="1800" b="1" i="1" dirty="0">
                                <a:effectLst>
                                  <a:glow>
                                    <a:srgbClr val="92D050"/>
                                  </a:glow>
                                </a:effectLst>
                                <a:latin typeface="Cambria Math" panose="02040503050406030204" pitchFamily="18" charset="0"/>
                              </a:rPr>
                              <m:t>𝒌</m:t>
                            </m:r>
                          </m:e>
                          <m:sup>
                            <m:r>
                              <a:rPr lang="en-US" sz="1800" b="1" i="1" dirty="0">
                                <a:effectLst>
                                  <a:glow>
                                    <a:srgbClr val="92D050"/>
                                  </a:glow>
                                </a:effectLst>
                                <a:latin typeface="Cambria Math" panose="02040503050406030204" pitchFamily="18" charset="0"/>
                              </a:rPr>
                              <m:t>𝟐</m:t>
                            </m:r>
                          </m:sup>
                        </m:sSup>
                        <m:r>
                          <a:rPr lang="en-US" sz="1800" b="1" i="1" dirty="0">
                            <a:effectLst>
                              <a:glow>
                                <a:srgbClr val="92D050"/>
                              </a:glow>
                            </a:effectLst>
                            <a:latin typeface="Cambria Math" panose="02040503050406030204" pitchFamily="18" charset="0"/>
                          </a:rPr>
                          <m:t>+</m:t>
                        </m:r>
                        <m:r>
                          <a:rPr lang="en-US" sz="1800" b="1" i="1" dirty="0">
                            <a:effectLst>
                              <a:glow>
                                <a:srgbClr val="92D050"/>
                              </a:glow>
                            </a:effectLst>
                            <a:latin typeface="Cambria Math" panose="02040503050406030204" pitchFamily="18" charset="0"/>
                          </a:rPr>
                          <m:t>𝟏</m:t>
                        </m:r>
                      </m:e>
                    </m:rad>
                    <m:r>
                      <a:rPr lang="en-US" sz="1800" b="1" i="1" dirty="0">
                        <a:effectLst>
                          <a:glow>
                            <a:srgbClr val="92D050"/>
                          </a:glow>
                        </a:effectLst>
                        <a:latin typeface="Cambria Math" panose="02040503050406030204" pitchFamily="18" charset="0"/>
                      </a:rPr>
                      <m:t>.</m:t>
                    </m:r>
                  </m:oMath>
                </a14:m>
                <a:endParaRPr lang="en-US" sz="1800" b="1" dirty="0">
                  <a:effectLst>
                    <a:glow>
                      <a:srgbClr val="92D050"/>
                    </a:glow>
                  </a:effectLst>
                </a:endParaRPr>
              </a:p>
              <a:p>
                <a:pPr marL="0" indent="0" algn="l" rtl="0">
                  <a:spcBef>
                    <a:spcPts val="10"/>
                  </a:spcBef>
                  <a:buNone/>
                </a:pPr>
                <a:endParaRPr lang="en-US" sz="1800" b="1" dirty="0">
                  <a:effectLst>
                    <a:glow>
                      <a:srgbClr val="92D050"/>
                    </a:glow>
                  </a:effectLst>
                </a:endParaRPr>
              </a:p>
              <a:p>
                <a:pPr marL="0" indent="0" algn="l" rtl="0">
                  <a:spcBef>
                    <a:spcPts val="10"/>
                  </a:spcBef>
                  <a:buNone/>
                </a:pPr>
                <a:r>
                  <a:rPr lang="en-US" sz="2000" b="1" dirty="0">
                    <a:effectLst>
                      <a:glow rad="228600">
                        <a:schemeClr val="accent4">
                          <a:satMod val="175000"/>
                          <a:alpha val="40000"/>
                        </a:schemeClr>
                      </a:glow>
                    </a:effectLst>
                  </a:rPr>
                  <a:t>If d(t)  </a:t>
                </a:r>
                <a14:m>
                  <m:oMath xmlns:m="http://schemas.openxmlformats.org/officeDocument/2006/math">
                    <m:r>
                      <a:rPr lang="en-US" sz="2000" b="1" i="1" smtClean="0">
                        <a:effectLst>
                          <a:glow rad="228600">
                            <a:schemeClr val="accent4">
                              <a:satMod val="175000"/>
                              <a:alpha val="40000"/>
                            </a:schemeClr>
                          </a:glow>
                        </a:effectLst>
                        <a:latin typeface="Cambria Math" panose="02040503050406030204" pitchFamily="18" charset="0"/>
                        <a:ea typeface="Cambria Math" panose="02040503050406030204" pitchFamily="18" charset="0"/>
                      </a:rPr>
                      <m:t>⟶ </m:t>
                    </m:r>
                    <m:r>
                      <a:rPr lang="en-US" sz="2000" b="1" i="1" smtClean="0">
                        <a:effectLst>
                          <a:glow rad="228600">
                            <a:schemeClr val="accent4">
                              <a:satMod val="175000"/>
                              <a:alpha val="40000"/>
                            </a:schemeClr>
                          </a:glow>
                        </a:effectLst>
                        <a:latin typeface="Cambria Math" panose="02040503050406030204" pitchFamily="18" charset="0"/>
                        <a:ea typeface="Cambria Math" panose="02040503050406030204" pitchFamily="18" charset="0"/>
                      </a:rPr>
                      <m:t>0</m:t>
                    </m:r>
                  </m:oMath>
                </a14:m>
                <a:r>
                  <a:rPr lang="en-US" sz="2000" b="1" dirty="0">
                    <a:effectLst>
                      <a:glow rad="228600">
                        <a:schemeClr val="accent4">
                          <a:satMod val="175000"/>
                          <a:alpha val="40000"/>
                        </a:schemeClr>
                      </a:glow>
                    </a:effectLst>
                  </a:rPr>
                  <a:t> (range closes), then r(t)</a:t>
                </a:r>
                <a14:m>
                  <m:oMath xmlns:m="http://schemas.openxmlformats.org/officeDocument/2006/math">
                    <m:r>
                      <a:rPr lang="en-US" sz="2000" b="1" i="0" smtClean="0">
                        <a:effectLst>
                          <a:glow rad="228600">
                            <a:schemeClr val="accent4">
                              <a:satMod val="175000"/>
                              <a:alpha val="40000"/>
                            </a:schemeClr>
                          </a:glow>
                        </a:effectLst>
                        <a:latin typeface="Cambria Math" panose="02040503050406030204" pitchFamily="18" charset="0"/>
                        <a:ea typeface="Cambria Math" panose="02040503050406030204" pitchFamily="18" charset="0"/>
                      </a:rPr>
                      <m:t> </m:t>
                    </m:r>
                    <m:r>
                      <a:rPr lang="en-US" sz="2000" b="1" i="1" smtClean="0">
                        <a:effectLst>
                          <a:glow rad="228600">
                            <a:schemeClr val="accent4">
                              <a:satMod val="175000"/>
                              <a:alpha val="40000"/>
                            </a:schemeClr>
                          </a:glow>
                        </a:effectLst>
                        <a:latin typeface="Cambria Math" panose="02040503050406030204" pitchFamily="18" charset="0"/>
                        <a:ea typeface="Cambria Math" panose="02040503050406030204" pitchFamily="18" charset="0"/>
                      </a:rPr>
                      <m:t>⟶</m:t>
                    </m:r>
                    <m:r>
                      <a:rPr lang="en-US" sz="2000" b="1" i="1" smtClean="0">
                        <a:effectLst>
                          <a:glow rad="228600">
                            <a:schemeClr val="accent4">
                              <a:satMod val="175000"/>
                              <a:alpha val="40000"/>
                            </a:schemeClr>
                          </a:glow>
                        </a:effectLst>
                        <a:latin typeface="Cambria Math" panose="02040503050406030204" pitchFamily="18" charset="0"/>
                        <a:ea typeface="Cambria Math" panose="02040503050406030204" pitchFamily="18" charset="0"/>
                      </a:rPr>
                      <m:t>0</m:t>
                    </m:r>
                  </m:oMath>
                </a14:m>
                <a:r>
                  <a:rPr lang="en-US" sz="2000" b="1" dirty="0">
                    <a:effectLst>
                      <a:glow rad="228600">
                        <a:schemeClr val="accent4">
                          <a:satMod val="175000"/>
                          <a:alpha val="40000"/>
                        </a:schemeClr>
                      </a:glow>
                    </a:effectLst>
                  </a:rPr>
                  <a:t>  and also o(t)</a:t>
                </a:r>
                <a14:m>
                  <m:oMath xmlns:m="http://schemas.openxmlformats.org/officeDocument/2006/math">
                    <m:r>
                      <a:rPr lang="en-US" sz="2000" b="1" i="1" smtClean="0">
                        <a:effectLst>
                          <a:glow rad="228600">
                            <a:schemeClr val="accent4">
                              <a:satMod val="175000"/>
                              <a:alpha val="40000"/>
                            </a:schemeClr>
                          </a:glow>
                        </a:effectLst>
                        <a:latin typeface="Cambria Math" panose="02040503050406030204" pitchFamily="18" charset="0"/>
                        <a:ea typeface="Cambria Math" panose="02040503050406030204" pitchFamily="18" charset="0"/>
                      </a:rPr>
                      <m:t>⟶</m:t>
                    </m:r>
                    <m:r>
                      <a:rPr lang="en-US" sz="2000" b="1" i="1" smtClean="0">
                        <a:effectLst>
                          <a:glow rad="228600">
                            <a:schemeClr val="accent4">
                              <a:satMod val="175000"/>
                              <a:alpha val="40000"/>
                            </a:schemeClr>
                          </a:glow>
                        </a:effectLst>
                        <a:latin typeface="Cambria Math" panose="02040503050406030204" pitchFamily="18" charset="0"/>
                        <a:ea typeface="Cambria Math" panose="02040503050406030204" pitchFamily="18" charset="0"/>
                      </a:rPr>
                      <m:t>0</m:t>
                    </m:r>
                  </m:oMath>
                </a14:m>
                <a:endParaRPr lang="he-IL" sz="2000" b="1" dirty="0">
                  <a:effectLst>
                    <a:glow rad="228600">
                      <a:schemeClr val="accent4">
                        <a:satMod val="175000"/>
                        <a:alpha val="40000"/>
                      </a:schemeClr>
                    </a:glow>
                  </a:effectLst>
                </a:endParaRPr>
              </a:p>
            </p:txBody>
          </p:sp>
        </mc:Choice>
        <mc:Fallback>
          <p:sp>
            <p:nvSpPr>
              <p:cNvPr id="3" name="מציין מיקום תוכן 2">
                <a:extLst>
                  <a:ext uri="{FF2B5EF4-FFF2-40B4-BE49-F238E27FC236}">
                    <a16:creationId xmlns:a16="http://schemas.microsoft.com/office/drawing/2014/main" id="{1155C1D2-0000-70B0-A8D0-62E2135DA626}"/>
                  </a:ext>
                </a:extLst>
              </p:cNvPr>
              <p:cNvSpPr>
                <a:spLocks noGrp="1" noRot="1" noChangeAspect="1" noMove="1" noResize="1" noEditPoints="1" noAdjustHandles="1" noChangeArrowheads="1" noChangeShapeType="1" noTextEdit="1"/>
              </p:cNvSpPr>
              <p:nvPr>
                <p:ph idx="1"/>
              </p:nvPr>
            </p:nvSpPr>
            <p:spPr>
              <a:xfrm>
                <a:off x="393700" y="1209040"/>
                <a:ext cx="8229600" cy="4967923"/>
              </a:xfrm>
              <a:blipFill>
                <a:blip r:embed="rId3"/>
                <a:stretch>
                  <a:fillRect l="-2963" t="-4294"/>
                </a:stretch>
              </a:blipFill>
            </p:spPr>
            <p:txBody>
              <a:bodyPr/>
              <a:lstStyle/>
              <a:p>
                <a:r>
                  <a:rPr lang="he-IL">
                    <a:noFill/>
                  </a:rPr>
                  <a:t> </a:t>
                </a:r>
              </a:p>
            </p:txBody>
          </p:sp>
        </mc:Fallback>
      </mc:AlternateContent>
      <p:pic>
        <p:nvPicPr>
          <p:cNvPr id="10" name="תמונה 9">
            <a:extLst>
              <a:ext uri="{FF2B5EF4-FFF2-40B4-BE49-F238E27FC236}">
                <a16:creationId xmlns:a16="http://schemas.microsoft.com/office/drawing/2014/main" id="{8DD99BF1-F4FE-9FFC-3796-9F5368D772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3100" y="2438695"/>
            <a:ext cx="3749040" cy="2964860"/>
          </a:xfrm>
          <a:prstGeom prst="rect">
            <a:avLst/>
          </a:prstGeom>
        </p:spPr>
      </p:pic>
    </p:spTree>
    <p:extLst>
      <p:ext uri="{BB962C8B-B14F-4D97-AF65-F5344CB8AC3E}">
        <p14:creationId xmlns:p14="http://schemas.microsoft.com/office/powerpoint/2010/main" val="819116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תיבת טקסט 3">
            <a:extLst>
              <a:ext uri="{FF2B5EF4-FFF2-40B4-BE49-F238E27FC236}">
                <a16:creationId xmlns:a16="http://schemas.microsoft.com/office/drawing/2014/main" id="{FFAA7F32-4641-9223-FFF8-5117A26AD205}"/>
              </a:ext>
            </a:extLst>
          </p:cNvPr>
          <p:cNvSpPr txBox="1"/>
          <p:nvPr/>
        </p:nvSpPr>
        <p:spPr>
          <a:xfrm>
            <a:off x="441434" y="375920"/>
            <a:ext cx="11222245" cy="3046988"/>
          </a:xfrm>
          <a:prstGeom prst="rect">
            <a:avLst/>
          </a:prstGeom>
          <a:noFill/>
        </p:spPr>
        <p:txBody>
          <a:bodyPr wrap="square" rtlCol="1">
            <a:spAutoFit/>
          </a:bodyPr>
          <a:lstStyle/>
          <a:p>
            <a:pPr algn="ctr"/>
            <a:r>
              <a:rPr lang="en-US" sz="9600" dirty="0">
                <a:effectLst>
                  <a:glow rad="711200">
                    <a:schemeClr val="accent1">
                      <a:lumMod val="40000"/>
                      <a:lumOff val="60000"/>
                      <a:alpha val="40000"/>
                    </a:schemeClr>
                  </a:glow>
                </a:effectLst>
              </a:rPr>
              <a:t>Thank you,</a:t>
            </a:r>
          </a:p>
          <a:p>
            <a:pPr algn="ctr"/>
            <a:r>
              <a:rPr lang="en-US" sz="9600" dirty="0">
                <a:effectLst>
                  <a:glow rad="711200">
                    <a:schemeClr val="accent1">
                      <a:lumMod val="40000"/>
                      <a:lumOff val="60000"/>
                      <a:alpha val="40000"/>
                    </a:schemeClr>
                  </a:glow>
                </a:effectLst>
              </a:rPr>
              <a:t> see you on the sea</a:t>
            </a:r>
            <a:endParaRPr lang="he-IL" sz="9600" dirty="0">
              <a:effectLst>
                <a:glow rad="711200">
                  <a:schemeClr val="accent1">
                    <a:lumMod val="40000"/>
                    <a:lumOff val="60000"/>
                    <a:alpha val="40000"/>
                  </a:schemeClr>
                </a:glow>
              </a:effectLst>
            </a:endParaRPr>
          </a:p>
        </p:txBody>
      </p:sp>
    </p:spTree>
    <p:extLst>
      <p:ext uri="{BB962C8B-B14F-4D97-AF65-F5344CB8AC3E}">
        <p14:creationId xmlns:p14="http://schemas.microsoft.com/office/powerpoint/2010/main" val="410157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תיבת טקסט 3">
            <a:extLst>
              <a:ext uri="{FF2B5EF4-FFF2-40B4-BE49-F238E27FC236}">
                <a16:creationId xmlns:a16="http://schemas.microsoft.com/office/drawing/2014/main" id="{151F18FC-782C-E424-C4BD-78FA3AC305A1}"/>
              </a:ext>
            </a:extLst>
          </p:cNvPr>
          <p:cNvSpPr txBox="1"/>
          <p:nvPr/>
        </p:nvSpPr>
        <p:spPr>
          <a:xfrm>
            <a:off x="1359426" y="357353"/>
            <a:ext cx="7994782" cy="1569660"/>
          </a:xfrm>
          <a:prstGeom prst="rect">
            <a:avLst/>
          </a:prstGeom>
          <a:noFill/>
          <a:effectLst>
            <a:glow>
              <a:schemeClr val="accent1">
                <a:alpha val="96000"/>
              </a:schemeClr>
            </a:glow>
          </a:effectLst>
        </p:spPr>
        <p:txBody>
          <a:bodyPr wrap="square" rtlCol="1">
            <a:spAutoFit/>
          </a:bodyPr>
          <a:lstStyle/>
          <a:p>
            <a:pPr algn="ctr"/>
            <a:r>
              <a:rPr lang="en-US" sz="9600" dirty="0">
                <a:solidFill>
                  <a:schemeClr val="bg2"/>
                </a:solidFill>
                <a:effectLst>
                  <a:glow rad="50800">
                    <a:schemeClr val="accent4">
                      <a:lumMod val="20000"/>
                      <a:lumOff val="80000"/>
                    </a:schemeClr>
                  </a:glow>
                </a:effectLst>
              </a:rPr>
              <a:t>Overview</a:t>
            </a:r>
            <a:endParaRPr lang="he-IL" sz="9600" dirty="0">
              <a:solidFill>
                <a:schemeClr val="bg2"/>
              </a:solidFill>
              <a:effectLst>
                <a:glow rad="50800">
                  <a:schemeClr val="accent4">
                    <a:lumMod val="20000"/>
                    <a:lumOff val="80000"/>
                  </a:schemeClr>
                </a:glow>
              </a:effectLst>
            </a:endParaRPr>
          </a:p>
        </p:txBody>
      </p:sp>
      <p:sp>
        <p:nvSpPr>
          <p:cNvPr id="5" name="תיבת טקסט 4">
            <a:extLst>
              <a:ext uri="{FF2B5EF4-FFF2-40B4-BE49-F238E27FC236}">
                <a16:creationId xmlns:a16="http://schemas.microsoft.com/office/drawing/2014/main" id="{09E5B8EF-2C07-D7AD-2614-4C2DC5C475A7}"/>
              </a:ext>
            </a:extLst>
          </p:cNvPr>
          <p:cNvSpPr txBox="1"/>
          <p:nvPr/>
        </p:nvSpPr>
        <p:spPr>
          <a:xfrm>
            <a:off x="813500" y="2194697"/>
            <a:ext cx="11643360" cy="3139321"/>
          </a:xfrm>
          <a:prstGeom prst="rect">
            <a:avLst/>
          </a:prstGeom>
          <a:noFill/>
          <a:effectLst>
            <a:glow>
              <a:schemeClr val="accent1"/>
            </a:glow>
            <a:outerShdw blurRad="1270000" dir="5400000" algn="ctr" rotWithShape="0">
              <a:srgbClr val="000000">
                <a:alpha val="43137"/>
              </a:srgbClr>
            </a:outerShdw>
          </a:effectLst>
        </p:spPr>
        <p:txBody>
          <a:bodyPr wrap="square" rtlCol="1">
            <a:spAutoFit/>
          </a:bodyPr>
          <a:lstStyle/>
          <a:p>
            <a:pPr algn="l" rtl="0"/>
            <a:r>
              <a:rPr lang="en-US" sz="2800" b="1" dirty="0">
                <a:solidFill>
                  <a:schemeClr val="bg2"/>
                </a:solidFill>
                <a:effectLst>
                  <a:glow rad="127000">
                    <a:schemeClr val="tx1">
                      <a:lumMod val="65000"/>
                      <a:lumOff val="35000"/>
                      <a:alpha val="40000"/>
                    </a:schemeClr>
                  </a:glow>
                </a:effectLst>
              </a:rPr>
              <a:t>In this project we tried to solve this problem in several ways:</a:t>
            </a:r>
          </a:p>
          <a:p>
            <a:pPr algn="l" rtl="0">
              <a:lnSpc>
                <a:spcPct val="150000"/>
              </a:lnSpc>
            </a:pPr>
            <a:r>
              <a:rPr lang="en-US" sz="2800" b="1" dirty="0">
                <a:solidFill>
                  <a:schemeClr val="bg2"/>
                </a:solidFill>
                <a:effectLst>
                  <a:glow rad="139700">
                    <a:schemeClr val="accent1">
                      <a:alpha val="40000"/>
                    </a:schemeClr>
                  </a:glow>
                </a:effectLst>
              </a:rPr>
              <a:t>1) Overhead camera - a fixed camera that captures both ships in the scene</a:t>
            </a:r>
            <a:r>
              <a:rPr lang="en-US" sz="2800" dirty="0">
                <a:solidFill>
                  <a:schemeClr val="bg2"/>
                </a:solidFill>
                <a:effectLst>
                  <a:glow rad="139700">
                    <a:schemeClr val="accent1">
                      <a:alpha val="40000"/>
                    </a:schemeClr>
                  </a:glow>
                </a:effectLst>
              </a:rPr>
              <a:t>.</a:t>
            </a:r>
          </a:p>
          <a:p>
            <a:pPr algn="l" rtl="0"/>
            <a:r>
              <a:rPr lang="en-US" dirty="0">
                <a:solidFill>
                  <a:schemeClr val="bg2"/>
                </a:solidFill>
              </a:rPr>
              <a:t>	</a:t>
            </a:r>
            <a:r>
              <a:rPr lang="en-US" sz="2400" b="1" dirty="0">
                <a:solidFill>
                  <a:schemeClr val="bg2"/>
                </a:solidFill>
              </a:rPr>
              <a:t>- Homography Rectification + CBDR</a:t>
            </a:r>
            <a:br>
              <a:rPr lang="en-US" sz="2400" dirty="0">
                <a:solidFill>
                  <a:schemeClr val="bg2"/>
                </a:solidFill>
              </a:rPr>
            </a:br>
            <a:r>
              <a:rPr lang="en-US" sz="2400" dirty="0">
                <a:solidFill>
                  <a:schemeClr val="bg2"/>
                </a:solidFill>
              </a:rPr>
              <a:t>	</a:t>
            </a:r>
            <a:r>
              <a:rPr lang="en-US" sz="2400" b="1" dirty="0">
                <a:solidFill>
                  <a:schemeClr val="bg2"/>
                </a:solidFill>
              </a:rPr>
              <a:t>- Cross-Ratio + TTC</a:t>
            </a:r>
          </a:p>
          <a:p>
            <a:pPr algn="l" rtl="0"/>
            <a:r>
              <a:rPr lang="en-US" sz="2400" b="1" dirty="0">
                <a:solidFill>
                  <a:schemeClr val="bg2"/>
                </a:solidFill>
              </a:rPr>
              <a:t>	- Two Cameras</a:t>
            </a:r>
          </a:p>
          <a:p>
            <a:pPr algn="l" rtl="0"/>
            <a:r>
              <a:rPr lang="en-US" sz="2800" b="1" dirty="0">
                <a:solidFill>
                  <a:schemeClr val="bg2"/>
                </a:solidFill>
                <a:effectLst>
                  <a:glow rad="177800">
                    <a:schemeClr val="accent1">
                      <a:alpha val="40000"/>
                    </a:schemeClr>
                  </a:glow>
                </a:effectLst>
              </a:rPr>
              <a:t>2) On-board camera - mounted on one ship, analyzing the relative motion</a:t>
            </a:r>
            <a:r>
              <a:rPr lang="en-US" sz="2800" b="1" dirty="0">
                <a:solidFill>
                  <a:schemeClr val="bg2"/>
                </a:solidFill>
              </a:rPr>
              <a:t>.</a:t>
            </a:r>
          </a:p>
          <a:p>
            <a:pPr algn="l" rtl="0"/>
            <a:r>
              <a:rPr lang="en-US" sz="2800" b="1" dirty="0">
                <a:solidFill>
                  <a:schemeClr val="bg2"/>
                </a:solidFill>
              </a:rPr>
              <a:t>	</a:t>
            </a:r>
            <a:r>
              <a:rPr lang="en-US" sz="2400" b="1" dirty="0">
                <a:solidFill>
                  <a:schemeClr val="bg2"/>
                </a:solidFill>
              </a:rPr>
              <a:t>- CBDR.</a:t>
            </a:r>
          </a:p>
        </p:txBody>
      </p:sp>
    </p:spTree>
    <p:extLst>
      <p:ext uri="{BB962C8B-B14F-4D97-AF65-F5344CB8AC3E}">
        <p14:creationId xmlns:p14="http://schemas.microsoft.com/office/powerpoint/2010/main" val="1964938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תיבת טקסט 3">
            <a:extLst>
              <a:ext uri="{FF2B5EF4-FFF2-40B4-BE49-F238E27FC236}">
                <a16:creationId xmlns:a16="http://schemas.microsoft.com/office/drawing/2014/main" id="{FDB6CA90-5433-3CD1-1DC0-B6D79774EC67}"/>
              </a:ext>
            </a:extLst>
          </p:cNvPr>
          <p:cNvSpPr txBox="1"/>
          <p:nvPr/>
        </p:nvSpPr>
        <p:spPr>
          <a:xfrm>
            <a:off x="0" y="213359"/>
            <a:ext cx="12192000" cy="1200329"/>
          </a:xfrm>
          <a:prstGeom prst="rect">
            <a:avLst/>
          </a:prstGeom>
          <a:noFill/>
        </p:spPr>
        <p:txBody>
          <a:bodyPr wrap="square" rtlCol="1">
            <a:spAutoFit/>
          </a:bodyPr>
          <a:lstStyle/>
          <a:p>
            <a:pPr algn="ctr" rtl="0"/>
            <a:r>
              <a:rPr lang="en-US" sz="7200" b="1" dirty="0">
                <a:effectLst>
                  <a:glow rad="584200">
                    <a:schemeClr val="accent4">
                      <a:lumMod val="20000"/>
                      <a:lumOff val="80000"/>
                    </a:schemeClr>
                  </a:glow>
                </a:effectLst>
              </a:rPr>
              <a:t>Overhead Camera</a:t>
            </a:r>
            <a:endParaRPr lang="he-IL" sz="7200" b="1" dirty="0">
              <a:effectLst>
                <a:glow rad="584200">
                  <a:schemeClr val="accent4">
                    <a:lumMod val="20000"/>
                    <a:lumOff val="80000"/>
                  </a:schemeClr>
                </a:glow>
              </a:effectLst>
            </a:endParaRPr>
          </a:p>
        </p:txBody>
      </p:sp>
      <p:sp>
        <p:nvSpPr>
          <p:cNvPr id="6" name="תיבת טקסט 5">
            <a:extLst>
              <a:ext uri="{FF2B5EF4-FFF2-40B4-BE49-F238E27FC236}">
                <a16:creationId xmlns:a16="http://schemas.microsoft.com/office/drawing/2014/main" id="{ACEF4609-C857-E3C9-5DC9-FF89C360FC0B}"/>
              </a:ext>
            </a:extLst>
          </p:cNvPr>
          <p:cNvSpPr txBox="1"/>
          <p:nvPr/>
        </p:nvSpPr>
        <p:spPr>
          <a:xfrm>
            <a:off x="1722923" y="1415811"/>
            <a:ext cx="9021278" cy="1661993"/>
          </a:xfrm>
          <a:prstGeom prst="rect">
            <a:avLst/>
          </a:prstGeom>
          <a:noFill/>
        </p:spPr>
        <p:txBody>
          <a:bodyPr wrap="square" rtlCol="1">
            <a:spAutoFit/>
          </a:bodyPr>
          <a:lstStyle/>
          <a:p>
            <a:pPr algn="l" rtl="0"/>
            <a:r>
              <a:rPr lang="en-US" sz="2800" b="1" dirty="0"/>
              <a:t>To simulate our code, we created scenes where ships are represented by shoes. Each frame shows two shoes moving relative to each other if they were ships.</a:t>
            </a:r>
          </a:p>
          <a:p>
            <a:pPr algn="l" rtl="0"/>
            <a:endParaRPr lang="he-IL" b="1" dirty="0"/>
          </a:p>
        </p:txBody>
      </p:sp>
      <p:pic>
        <p:nvPicPr>
          <p:cNvPr id="8" name="תמונה 7">
            <a:extLst>
              <a:ext uri="{FF2B5EF4-FFF2-40B4-BE49-F238E27FC236}">
                <a16:creationId xmlns:a16="http://schemas.microsoft.com/office/drawing/2014/main" id="{E5F3A047-8D41-7DD9-94A4-FB0E979614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5984" y="2971383"/>
            <a:ext cx="1579839" cy="1586803"/>
          </a:xfrm>
          <a:prstGeom prst="rect">
            <a:avLst/>
          </a:prstGeom>
        </p:spPr>
      </p:pic>
      <p:pic>
        <p:nvPicPr>
          <p:cNvPr id="10" name="תמונה 9">
            <a:extLst>
              <a:ext uri="{FF2B5EF4-FFF2-40B4-BE49-F238E27FC236}">
                <a16:creationId xmlns:a16="http://schemas.microsoft.com/office/drawing/2014/main" id="{0B93C8C0-98FD-AA00-D63A-10CADED462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7270" y="2971383"/>
            <a:ext cx="1627299" cy="1559976"/>
          </a:xfrm>
          <a:prstGeom prst="rect">
            <a:avLst/>
          </a:prstGeom>
        </p:spPr>
      </p:pic>
      <p:pic>
        <p:nvPicPr>
          <p:cNvPr id="12" name="תמונה 11">
            <a:extLst>
              <a:ext uri="{FF2B5EF4-FFF2-40B4-BE49-F238E27FC236}">
                <a16:creationId xmlns:a16="http://schemas.microsoft.com/office/drawing/2014/main" id="{A637FE99-DA43-574D-AC32-18677A9807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107" y="2973664"/>
            <a:ext cx="1627299" cy="1568544"/>
          </a:xfrm>
          <a:prstGeom prst="rect">
            <a:avLst/>
          </a:prstGeom>
        </p:spPr>
      </p:pic>
      <p:pic>
        <p:nvPicPr>
          <p:cNvPr id="14" name="תמונה 13">
            <a:extLst>
              <a:ext uri="{FF2B5EF4-FFF2-40B4-BE49-F238E27FC236}">
                <a16:creationId xmlns:a16="http://schemas.microsoft.com/office/drawing/2014/main" id="{6BFF8962-94B1-45B2-0C5D-7780039BF7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43679" y="2971383"/>
            <a:ext cx="1493178" cy="1570824"/>
          </a:xfrm>
          <a:prstGeom prst="rect">
            <a:avLst/>
          </a:prstGeom>
        </p:spPr>
      </p:pic>
      <p:pic>
        <p:nvPicPr>
          <p:cNvPr id="16" name="גרפיקה 15" descr="חץ קו ישר">
            <a:extLst>
              <a:ext uri="{FF2B5EF4-FFF2-40B4-BE49-F238E27FC236}">
                <a16:creationId xmlns:a16="http://schemas.microsoft.com/office/drawing/2014/main" id="{662C480B-171B-9C80-639F-5A63465F1A3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724" y="3077804"/>
            <a:ext cx="519494" cy="914400"/>
          </a:xfrm>
          <a:prstGeom prst="rect">
            <a:avLst/>
          </a:prstGeom>
        </p:spPr>
      </p:pic>
      <p:pic>
        <p:nvPicPr>
          <p:cNvPr id="17" name="גרפיקה 16" descr="חץ קו ישר">
            <a:extLst>
              <a:ext uri="{FF2B5EF4-FFF2-40B4-BE49-F238E27FC236}">
                <a16:creationId xmlns:a16="http://schemas.microsoft.com/office/drawing/2014/main" id="{64B95EA0-0632-DF5B-FA89-325E5AB289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96380" y="3077804"/>
            <a:ext cx="476146" cy="914400"/>
          </a:xfrm>
          <a:prstGeom prst="rect">
            <a:avLst/>
          </a:prstGeom>
        </p:spPr>
      </p:pic>
      <p:pic>
        <p:nvPicPr>
          <p:cNvPr id="18" name="גרפיקה 17" descr="חץ קו ישר">
            <a:extLst>
              <a:ext uri="{FF2B5EF4-FFF2-40B4-BE49-F238E27FC236}">
                <a16:creationId xmlns:a16="http://schemas.microsoft.com/office/drawing/2014/main" id="{431A6C3B-2906-4979-9254-5BDC0E5FB58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39337" y="3077804"/>
            <a:ext cx="467360" cy="914400"/>
          </a:xfrm>
          <a:prstGeom prst="rect">
            <a:avLst/>
          </a:prstGeom>
        </p:spPr>
      </p:pic>
      <p:pic>
        <p:nvPicPr>
          <p:cNvPr id="19" name="גרפיקה 18" descr="חץ קו ישר">
            <a:extLst>
              <a:ext uri="{FF2B5EF4-FFF2-40B4-BE49-F238E27FC236}">
                <a16:creationId xmlns:a16="http://schemas.microsoft.com/office/drawing/2014/main" id="{F6A05385-5B40-B7EA-1B2E-580E90F103A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74574" y="3081114"/>
            <a:ext cx="429181" cy="914400"/>
          </a:xfrm>
          <a:prstGeom prst="rect">
            <a:avLst/>
          </a:prstGeom>
        </p:spPr>
      </p:pic>
      <p:sp>
        <p:nvSpPr>
          <p:cNvPr id="21" name="תיבת טקסט 20">
            <a:extLst>
              <a:ext uri="{FF2B5EF4-FFF2-40B4-BE49-F238E27FC236}">
                <a16:creationId xmlns:a16="http://schemas.microsoft.com/office/drawing/2014/main" id="{2B121BD3-A1B7-3BEF-1A3F-84A390A847A3}"/>
              </a:ext>
            </a:extLst>
          </p:cNvPr>
          <p:cNvSpPr txBox="1"/>
          <p:nvPr/>
        </p:nvSpPr>
        <p:spPr>
          <a:xfrm>
            <a:off x="2489200" y="3083560"/>
            <a:ext cx="1754044" cy="646331"/>
          </a:xfrm>
          <a:prstGeom prst="rect">
            <a:avLst/>
          </a:prstGeom>
          <a:noFill/>
        </p:spPr>
        <p:txBody>
          <a:bodyPr wrap="square" rtlCol="1">
            <a:spAutoFit/>
          </a:bodyPr>
          <a:lstStyle/>
          <a:p>
            <a:r>
              <a:rPr lang="he-IL" sz="3600" dirty="0"/>
              <a:t>...</a:t>
            </a:r>
          </a:p>
        </p:txBody>
      </p:sp>
      <p:sp>
        <p:nvSpPr>
          <p:cNvPr id="22" name="תיבת טקסט 21">
            <a:extLst>
              <a:ext uri="{FF2B5EF4-FFF2-40B4-BE49-F238E27FC236}">
                <a16:creationId xmlns:a16="http://schemas.microsoft.com/office/drawing/2014/main" id="{05FE1BA5-1C36-FF90-78BA-3D28EDA8D4C8}"/>
              </a:ext>
            </a:extLst>
          </p:cNvPr>
          <p:cNvSpPr txBox="1"/>
          <p:nvPr/>
        </p:nvSpPr>
        <p:spPr>
          <a:xfrm>
            <a:off x="1457262" y="4965389"/>
            <a:ext cx="9286939" cy="1569660"/>
          </a:xfrm>
          <a:prstGeom prst="rect">
            <a:avLst/>
          </a:prstGeom>
          <a:noFill/>
        </p:spPr>
        <p:txBody>
          <a:bodyPr wrap="square" rtlCol="1">
            <a:spAutoFit/>
          </a:bodyPr>
          <a:lstStyle/>
          <a:p>
            <a:pPr algn="l" rtl="0"/>
            <a:r>
              <a:rPr lang="en-US" sz="2400" b="1" dirty="0"/>
              <a:t>Then we split the problem into two sub-approaches</a:t>
            </a:r>
          </a:p>
          <a:p>
            <a:pPr algn="l" rtl="0"/>
            <a:r>
              <a:rPr lang="en-US" sz="2400" b="1" dirty="0"/>
              <a:t>1) Homography Rectification</a:t>
            </a:r>
          </a:p>
          <a:p>
            <a:pPr algn="l" rtl="0"/>
            <a:r>
              <a:rPr lang="en-US" sz="2400" b="1" dirty="0"/>
              <a:t>2) Cross-Ratio + TTC</a:t>
            </a:r>
          </a:p>
          <a:p>
            <a:pPr algn="l" rtl="0"/>
            <a:r>
              <a:rPr lang="en-US" sz="2400" b="1" dirty="0"/>
              <a:t>3) Two cameras</a:t>
            </a:r>
            <a:endParaRPr lang="he-IL" sz="2400" b="1" dirty="0"/>
          </a:p>
        </p:txBody>
      </p:sp>
      <p:sp>
        <p:nvSpPr>
          <p:cNvPr id="3" name="תיבת טקסט 2">
            <a:extLst>
              <a:ext uri="{FF2B5EF4-FFF2-40B4-BE49-F238E27FC236}">
                <a16:creationId xmlns:a16="http://schemas.microsoft.com/office/drawing/2014/main" id="{B0E32CA6-1157-D5C7-A4F6-A2F250D278A3}"/>
              </a:ext>
            </a:extLst>
          </p:cNvPr>
          <p:cNvSpPr txBox="1"/>
          <p:nvPr/>
        </p:nvSpPr>
        <p:spPr>
          <a:xfrm>
            <a:off x="302809" y="4531359"/>
            <a:ext cx="4803389" cy="369332"/>
          </a:xfrm>
          <a:prstGeom prst="rect">
            <a:avLst/>
          </a:prstGeom>
          <a:noFill/>
        </p:spPr>
        <p:txBody>
          <a:bodyPr wrap="square" rtlCol="1">
            <a:spAutoFit/>
          </a:bodyPr>
          <a:lstStyle/>
          <a:p>
            <a:r>
              <a:rPr lang="en-US" dirty="0">
                <a:solidFill>
                  <a:schemeClr val="bg1"/>
                </a:solidFill>
              </a:rPr>
              <a:t>Click to watch all our scenes - </a:t>
            </a:r>
            <a:r>
              <a:rPr lang="en-US" b="1" dirty="0">
                <a:solidFill>
                  <a:srgbClr val="FFC000"/>
                </a:solidFill>
                <a:hlinkClick r:id="rId9">
                  <a:extLst>
                    <a:ext uri="{A12FA001-AC4F-418D-AE19-62706E023703}">
                      <ahyp:hlinkClr xmlns:ahyp="http://schemas.microsoft.com/office/drawing/2018/hyperlinkcolor" val="tx"/>
                    </a:ext>
                  </a:extLst>
                </a:hlinkClick>
              </a:rPr>
              <a:t>Scenes</a:t>
            </a:r>
            <a:endParaRPr lang="he-IL" b="1" dirty="0">
              <a:solidFill>
                <a:srgbClr val="FFC000"/>
              </a:solidFill>
            </a:endParaRPr>
          </a:p>
        </p:txBody>
      </p:sp>
    </p:spTree>
    <p:extLst>
      <p:ext uri="{BB962C8B-B14F-4D97-AF65-F5344CB8AC3E}">
        <p14:creationId xmlns:p14="http://schemas.microsoft.com/office/powerpoint/2010/main" val="486005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1BCF02F-17F8-497B-F8A4-202632411CF1}"/>
              </a:ext>
            </a:extLst>
          </p:cNvPr>
          <p:cNvSpPr>
            <a:spLocks noGrp="1"/>
          </p:cNvSpPr>
          <p:nvPr>
            <p:ph type="title"/>
          </p:nvPr>
        </p:nvSpPr>
        <p:spPr>
          <a:xfrm>
            <a:off x="838200" y="365125"/>
            <a:ext cx="10515600" cy="1325563"/>
          </a:xfrm>
        </p:spPr>
        <p:txBody>
          <a:bodyPr/>
          <a:lstStyle/>
          <a:p>
            <a:pPr algn="l"/>
            <a:r>
              <a:rPr lang="en-US" b="1" dirty="0">
                <a:effectLst>
                  <a:glow rad="952500">
                    <a:schemeClr val="accent5">
                      <a:lumMod val="60000"/>
                      <a:lumOff val="40000"/>
                    </a:schemeClr>
                  </a:glow>
                  <a:outerShdw blurRad="12700" dist="50800" dir="5400000" algn="ctr" rotWithShape="0">
                    <a:schemeClr val="accent5">
                      <a:alpha val="43000"/>
                    </a:schemeClr>
                  </a:outerShdw>
                </a:effectLst>
              </a:rPr>
              <a:t>Homography Rectification</a:t>
            </a:r>
            <a:endParaRPr lang="he-IL" b="1" dirty="0">
              <a:effectLst>
                <a:glow rad="127000">
                  <a:srgbClr val="00B0F0"/>
                </a:glow>
                <a:outerShdw blurRad="50800" dist="50800" dir="3600000" algn="ctr" rotWithShape="0">
                  <a:srgbClr val="000000">
                    <a:alpha val="43137"/>
                  </a:srgbClr>
                </a:outerShdw>
              </a:effectLst>
            </a:endParaRPr>
          </a:p>
        </p:txBody>
      </p:sp>
      <p:sp>
        <p:nvSpPr>
          <p:cNvPr id="3" name="מציין מיקום תוכן 2">
            <a:extLst>
              <a:ext uri="{FF2B5EF4-FFF2-40B4-BE49-F238E27FC236}">
                <a16:creationId xmlns:a16="http://schemas.microsoft.com/office/drawing/2014/main" id="{3981F301-785C-1273-C6B7-6710DC7497FA}"/>
              </a:ext>
            </a:extLst>
          </p:cNvPr>
          <p:cNvSpPr>
            <a:spLocks noGrp="1"/>
          </p:cNvSpPr>
          <p:nvPr>
            <p:ph idx="1"/>
          </p:nvPr>
        </p:nvSpPr>
        <p:spPr>
          <a:xfrm>
            <a:off x="838200" y="1435100"/>
            <a:ext cx="10515600" cy="4851400"/>
          </a:xfrm>
        </p:spPr>
        <p:txBody>
          <a:bodyPr>
            <a:normAutofit fontScale="92500" lnSpcReduction="10000"/>
          </a:bodyPr>
          <a:lstStyle/>
          <a:p>
            <a:pPr marL="0" indent="0" algn="l" rtl="0">
              <a:buNone/>
            </a:pPr>
            <a:endParaRPr lang="en-US" sz="2600" b="1" dirty="0"/>
          </a:p>
          <a:p>
            <a:pPr marL="0" indent="0" algn="l" rtl="0">
              <a:buNone/>
            </a:pPr>
            <a:r>
              <a:rPr lang="en-US" sz="2600" b="1" dirty="0"/>
              <a:t>Ideally. We would like to estimate the heading direction and velocity to each ship and with this information, we can predict their future trajectories and check whether they will intersect. How ever, in raw images, perspective distortion makes distances and angles inconsistent:</a:t>
            </a:r>
          </a:p>
          <a:p>
            <a:pPr algn="l" rtl="0">
              <a:buFontTx/>
              <a:buChar char="-"/>
            </a:pPr>
            <a:r>
              <a:rPr lang="en-US" sz="2200" b="1" dirty="0"/>
              <a:t>Object further away appear smaller</a:t>
            </a:r>
          </a:p>
          <a:p>
            <a:pPr algn="l" rtl="0">
              <a:buFontTx/>
              <a:buChar char="-"/>
            </a:pPr>
            <a:r>
              <a:rPr lang="en-US" sz="2200" b="1" dirty="0"/>
              <a:t>Straight, parallel trajectories may appear curved or converging.</a:t>
            </a:r>
          </a:p>
          <a:p>
            <a:pPr algn="l" rtl="0">
              <a:buFontTx/>
              <a:buChar char="-"/>
            </a:pPr>
            <a:r>
              <a:rPr lang="en-US" sz="2200" b="1" dirty="0"/>
              <a:t>Distances and angles measured directly on the image are not reliable.</a:t>
            </a:r>
          </a:p>
          <a:p>
            <a:pPr marL="0" indent="0" algn="l" rtl="0">
              <a:buNone/>
            </a:pPr>
            <a:r>
              <a:rPr lang="en-US" sz="2200" b="1" dirty="0"/>
              <a:t>Solution:</a:t>
            </a:r>
          </a:p>
          <a:p>
            <a:pPr marL="0" indent="0" algn="l" rtl="0">
              <a:buNone/>
            </a:pPr>
            <a:r>
              <a:rPr lang="en-US" sz="2200" b="1" dirty="0"/>
              <a:t>Apply a homograph transformation to rectify the perspective and map the image to a consistent top-down plane.</a:t>
            </a:r>
          </a:p>
          <a:p>
            <a:pPr marL="0" indent="0" algn="l" rtl="0">
              <a:buNone/>
            </a:pPr>
            <a:endParaRPr lang="en-US" dirty="0"/>
          </a:p>
          <a:p>
            <a:pPr marL="0" indent="0" algn="l" rtl="0">
              <a:buNone/>
            </a:pPr>
            <a:r>
              <a:rPr lang="en-US" dirty="0"/>
              <a:t> 	-</a:t>
            </a:r>
          </a:p>
        </p:txBody>
      </p:sp>
    </p:spTree>
    <p:extLst>
      <p:ext uri="{BB962C8B-B14F-4D97-AF65-F5344CB8AC3E}">
        <p14:creationId xmlns:p14="http://schemas.microsoft.com/office/powerpoint/2010/main" val="175543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AC88687-B37E-E0B1-0B36-0572AADF005C}"/>
              </a:ext>
            </a:extLst>
          </p:cNvPr>
          <p:cNvSpPr>
            <a:spLocks noGrp="1"/>
          </p:cNvSpPr>
          <p:nvPr>
            <p:ph type="title"/>
          </p:nvPr>
        </p:nvSpPr>
        <p:spPr/>
        <p:txBody>
          <a:bodyPr/>
          <a:lstStyle/>
          <a:p>
            <a:pPr algn="l"/>
            <a:r>
              <a:rPr lang="en-US" b="1" dirty="0">
                <a:effectLst>
                  <a:glow rad="444500">
                    <a:schemeClr val="accent5">
                      <a:lumMod val="60000"/>
                      <a:lumOff val="40000"/>
                    </a:schemeClr>
                  </a:glow>
                  <a:outerShdw blurRad="50800" dist="25400" dir="5400000" algn="ctr" rotWithShape="0">
                    <a:srgbClr val="000000">
                      <a:alpha val="43137"/>
                    </a:srgbClr>
                  </a:outerShdw>
                </a:effectLst>
              </a:rPr>
              <a:t>Homography Rectification - Mathematics</a:t>
            </a:r>
            <a:endParaRPr lang="he-IL" b="1" dirty="0">
              <a:effectLst>
                <a:glow rad="444500">
                  <a:schemeClr val="accent5">
                    <a:lumMod val="60000"/>
                    <a:lumOff val="40000"/>
                  </a:schemeClr>
                </a:glow>
                <a:outerShdw blurRad="50800" dist="25400" dir="5400000" algn="ctr" rotWithShape="0">
                  <a:srgbClr val="000000">
                    <a:alpha val="43137"/>
                  </a:srgbClr>
                </a:outerShdw>
              </a:effectLst>
            </a:endParaRPr>
          </a:p>
        </p:txBody>
      </p:sp>
      <p:sp>
        <p:nvSpPr>
          <p:cNvPr id="4" name="תיבת טקסט 3">
            <a:extLst>
              <a:ext uri="{FF2B5EF4-FFF2-40B4-BE49-F238E27FC236}">
                <a16:creationId xmlns:a16="http://schemas.microsoft.com/office/drawing/2014/main" id="{980A0265-68DC-2F12-FC92-7FF27D2F6811}"/>
              </a:ext>
            </a:extLst>
          </p:cNvPr>
          <p:cNvSpPr txBox="1"/>
          <p:nvPr/>
        </p:nvSpPr>
        <p:spPr>
          <a:xfrm>
            <a:off x="1041400" y="1321356"/>
            <a:ext cx="10515600" cy="523220"/>
          </a:xfrm>
          <a:prstGeom prst="rect">
            <a:avLst/>
          </a:prstGeom>
          <a:noFill/>
        </p:spPr>
        <p:txBody>
          <a:bodyPr wrap="square" rtlCol="1">
            <a:spAutoFit/>
          </a:bodyPr>
          <a:lstStyle/>
          <a:p>
            <a:pPr algn="l" rtl="0"/>
            <a:r>
              <a:rPr lang="en-US" sz="2800" b="1" dirty="0"/>
              <a:t>  So how to rectify?</a:t>
            </a:r>
            <a:endParaRPr lang="he-IL" sz="2800" b="1" dirty="0"/>
          </a:p>
        </p:txBody>
      </p:sp>
      <mc:AlternateContent xmlns:mc="http://schemas.openxmlformats.org/markup-compatibility/2006" xmlns:a14="http://schemas.microsoft.com/office/drawing/2010/main">
        <mc:Choice Requires="a14">
          <p:sp>
            <p:nvSpPr>
              <p:cNvPr id="5" name="תיבת טקסט 4">
                <a:extLst>
                  <a:ext uri="{FF2B5EF4-FFF2-40B4-BE49-F238E27FC236}">
                    <a16:creationId xmlns:a16="http://schemas.microsoft.com/office/drawing/2014/main" id="{DC1068AE-560E-3D07-58F5-6981015D8096}"/>
                  </a:ext>
                </a:extLst>
              </p:cNvPr>
              <p:cNvSpPr txBox="1"/>
              <p:nvPr/>
            </p:nvSpPr>
            <p:spPr>
              <a:xfrm>
                <a:off x="1193533" y="1926443"/>
                <a:ext cx="9124749" cy="4357218"/>
              </a:xfrm>
              <a:prstGeom prst="rect">
                <a:avLst/>
              </a:prstGeom>
              <a:noFill/>
            </p:spPr>
            <p:txBody>
              <a:bodyPr wrap="square" rtlCol="1">
                <a:spAutoFit/>
              </a:bodyPr>
              <a:lstStyle/>
              <a:p>
                <a:pPr algn="l"/>
                <a:r>
                  <a:rPr lang="en-US" b="1" dirty="0"/>
                  <a:t>Step 1:     Represent each image point as:   </a:t>
                </a:r>
                <a:r>
                  <a:rPr lang="en-US" b="1" dirty="0">
                    <a:effectLst>
                      <a:glow rad="139700">
                        <a:schemeClr val="accent4">
                          <a:satMod val="175000"/>
                          <a:alpha val="40000"/>
                        </a:schemeClr>
                      </a:glow>
                    </a:effectLst>
                  </a:rPr>
                  <a:t>x = [u,v,1]^T,     x’ = [u’ v 1] ^T</a:t>
                </a:r>
                <a:endParaRPr lang="he-IL" b="1" dirty="0">
                  <a:effectLst>
                    <a:glow rad="139700">
                      <a:schemeClr val="accent4">
                        <a:satMod val="175000"/>
                        <a:alpha val="40000"/>
                      </a:schemeClr>
                    </a:glow>
                  </a:effectLst>
                </a:endParaRPr>
              </a:p>
              <a:p>
                <a:pPr algn="l"/>
                <a:endParaRPr lang="en-US" b="1" dirty="0"/>
              </a:p>
              <a:p>
                <a:pPr algn="l"/>
                <a:r>
                  <a:rPr lang="en-US" b="1" dirty="0"/>
                  <a:t>Step 2:      we define a 3x3 transformation matrix H:   x’  </a:t>
                </a:r>
                <a14:m>
                  <m:oMath xmlns:m="http://schemas.openxmlformats.org/officeDocument/2006/math">
                    <m:r>
                      <a:rPr lang="en-US" b="1" i="1" dirty="0" smtClean="0">
                        <a:latin typeface="Cambria Math" panose="02040503050406030204" pitchFamily="18" charset="0"/>
                        <a:ea typeface="Cambria Math" panose="02040503050406030204" pitchFamily="18" charset="0"/>
                      </a:rPr>
                      <m:t>~</m:t>
                    </m:r>
                  </m:oMath>
                </a14:m>
                <a:r>
                  <a:rPr lang="en-US" b="1" dirty="0"/>
                  <a:t> Hx</a:t>
                </a:r>
                <a:endParaRPr lang="he-IL" b="1" dirty="0"/>
              </a:p>
              <a:p>
                <a:pPr algn="l"/>
                <a:r>
                  <a:rPr lang="en-US" b="1" dirty="0"/>
                  <a:t>Expanded form:	            </a:t>
                </a:r>
              </a:p>
              <a:p>
                <a:pPr algn="l" rtl="0"/>
                <a:r>
                  <a:rPr lang="en-US" b="1" dirty="0"/>
                  <a:t>	</a:t>
                </a:r>
                <a14:m>
                  <m:oMath xmlns:m="http://schemas.openxmlformats.org/officeDocument/2006/math">
                    <m:sSup>
                      <m:sSupPr>
                        <m:ctrlPr>
                          <a:rPr lang="en-US" sz="2200" b="1" i="1" dirty="0" smtClean="0">
                            <a:effectLst>
                              <a:glow rad="139700">
                                <a:schemeClr val="accent4">
                                  <a:satMod val="175000"/>
                                  <a:alpha val="40000"/>
                                </a:schemeClr>
                              </a:glow>
                            </a:effectLst>
                            <a:latin typeface="Cambria Math" panose="02040503050406030204" pitchFamily="18" charset="0"/>
                          </a:rPr>
                        </m:ctrlPr>
                      </m:sSupPr>
                      <m:e>
                        <m:r>
                          <a:rPr lang="en-US" sz="2200" b="1" i="1" dirty="0" smtClean="0">
                            <a:effectLst>
                              <a:glow rad="139700">
                                <a:schemeClr val="accent4">
                                  <a:satMod val="175000"/>
                                  <a:alpha val="40000"/>
                                </a:schemeClr>
                              </a:glow>
                            </a:effectLst>
                            <a:latin typeface="Cambria Math" panose="02040503050406030204" pitchFamily="18" charset="0"/>
                          </a:rPr>
                          <m:t>𝒖</m:t>
                        </m:r>
                      </m:e>
                      <m:sup>
                        <m:r>
                          <a:rPr lang="en-US" sz="2200" b="1" i="1" dirty="0" smtClean="0">
                            <a:effectLst>
                              <a:glow rad="139700">
                                <a:schemeClr val="accent4">
                                  <a:satMod val="175000"/>
                                  <a:alpha val="40000"/>
                                </a:schemeClr>
                              </a:glow>
                            </a:effectLst>
                            <a:latin typeface="Cambria Math" panose="02040503050406030204" pitchFamily="18" charset="0"/>
                          </a:rPr>
                          <m:t>′</m:t>
                        </m:r>
                      </m:sup>
                    </m:sSup>
                    <m:r>
                      <m:rPr>
                        <m:aln/>
                      </m:rPr>
                      <a:rPr lang="en-US" sz="2200" b="1" i="1" dirty="0" smtClean="0">
                        <a:effectLst>
                          <a:glow rad="139700">
                            <a:schemeClr val="accent4">
                              <a:satMod val="175000"/>
                              <a:alpha val="40000"/>
                            </a:schemeClr>
                          </a:glow>
                        </a:effectLst>
                        <a:latin typeface="Cambria Math" panose="02040503050406030204" pitchFamily="18" charset="0"/>
                      </a:rPr>
                      <m:t>=</m:t>
                    </m:r>
                    <m:f>
                      <m:fPr>
                        <m:ctrlPr>
                          <a:rPr lang="en-US" sz="2200" b="1" i="1" dirty="0" smtClean="0">
                            <a:effectLst>
                              <a:glow rad="139700">
                                <a:schemeClr val="accent4">
                                  <a:satMod val="175000"/>
                                  <a:alpha val="40000"/>
                                </a:schemeClr>
                              </a:glow>
                            </a:effectLst>
                            <a:latin typeface="Cambria Math" panose="02040503050406030204" pitchFamily="18" charset="0"/>
                          </a:rPr>
                        </m:ctrlPr>
                      </m:fPr>
                      <m:num>
                        <m:sSub>
                          <m:sSubPr>
                            <m:ctrlPr>
                              <a:rPr lang="en-US" sz="2200" b="1" i="1" dirty="0" smtClean="0">
                                <a:effectLst>
                                  <a:glow rad="139700">
                                    <a:schemeClr val="accent4">
                                      <a:satMod val="175000"/>
                                      <a:alpha val="40000"/>
                                    </a:schemeClr>
                                  </a:glow>
                                </a:effectLst>
                                <a:latin typeface="Cambria Math" panose="02040503050406030204" pitchFamily="18" charset="0"/>
                              </a:rPr>
                            </m:ctrlPr>
                          </m:sSubPr>
                          <m:e>
                            <m:r>
                              <a:rPr lang="en-US" sz="2200" b="1" i="1" dirty="0" smtClean="0">
                                <a:effectLst>
                                  <a:glow rad="139700">
                                    <a:schemeClr val="accent4">
                                      <a:satMod val="175000"/>
                                      <a:alpha val="40000"/>
                                    </a:schemeClr>
                                  </a:glow>
                                </a:effectLst>
                                <a:latin typeface="Cambria Math" panose="02040503050406030204" pitchFamily="18" charset="0"/>
                              </a:rPr>
                              <m:t>𝒉</m:t>
                            </m:r>
                          </m:e>
                          <m:sub>
                            <m:r>
                              <a:rPr lang="en-US" sz="2200" b="1" i="1" dirty="0" smtClean="0">
                                <a:effectLst>
                                  <a:glow rad="139700">
                                    <a:schemeClr val="accent4">
                                      <a:satMod val="175000"/>
                                      <a:alpha val="40000"/>
                                    </a:schemeClr>
                                  </a:glow>
                                </a:effectLst>
                                <a:latin typeface="Cambria Math" panose="02040503050406030204" pitchFamily="18" charset="0"/>
                              </a:rPr>
                              <m:t>𝟏𝟏</m:t>
                            </m:r>
                          </m:sub>
                        </m:sSub>
                        <m:r>
                          <a:rPr lang="en-US" sz="2200" b="1" i="1" dirty="0" smtClean="0">
                            <a:effectLst>
                              <a:glow rad="139700">
                                <a:schemeClr val="accent4">
                                  <a:satMod val="175000"/>
                                  <a:alpha val="40000"/>
                                </a:schemeClr>
                              </a:glow>
                            </a:effectLst>
                            <a:latin typeface="Cambria Math" panose="02040503050406030204" pitchFamily="18" charset="0"/>
                          </a:rPr>
                          <m:t>𝒖</m:t>
                        </m:r>
                        <m:r>
                          <a:rPr lang="en-US" sz="2200" b="1" i="1" dirty="0" smtClean="0">
                            <a:effectLst>
                              <a:glow rad="139700">
                                <a:schemeClr val="accent4">
                                  <a:satMod val="175000"/>
                                  <a:alpha val="40000"/>
                                </a:schemeClr>
                              </a:glow>
                            </a:effectLst>
                            <a:latin typeface="Cambria Math" panose="02040503050406030204" pitchFamily="18" charset="0"/>
                          </a:rPr>
                          <m:t>+</m:t>
                        </m:r>
                        <m:sSub>
                          <m:sSubPr>
                            <m:ctrlPr>
                              <a:rPr lang="en-US" sz="2200" b="1" i="1" dirty="0" smtClean="0">
                                <a:effectLst>
                                  <a:glow rad="139700">
                                    <a:schemeClr val="accent4">
                                      <a:satMod val="175000"/>
                                      <a:alpha val="40000"/>
                                    </a:schemeClr>
                                  </a:glow>
                                </a:effectLst>
                                <a:latin typeface="Cambria Math" panose="02040503050406030204" pitchFamily="18" charset="0"/>
                              </a:rPr>
                            </m:ctrlPr>
                          </m:sSubPr>
                          <m:e>
                            <m:r>
                              <a:rPr lang="en-US" sz="2200" b="1" i="1" dirty="0" smtClean="0">
                                <a:effectLst>
                                  <a:glow rad="139700">
                                    <a:schemeClr val="accent4">
                                      <a:satMod val="175000"/>
                                      <a:alpha val="40000"/>
                                    </a:schemeClr>
                                  </a:glow>
                                </a:effectLst>
                                <a:latin typeface="Cambria Math" panose="02040503050406030204" pitchFamily="18" charset="0"/>
                              </a:rPr>
                              <m:t>𝒉</m:t>
                            </m:r>
                          </m:e>
                          <m:sub>
                            <m:r>
                              <a:rPr lang="en-US" sz="2200" b="1" i="1" dirty="0" smtClean="0">
                                <a:effectLst>
                                  <a:glow rad="139700">
                                    <a:schemeClr val="accent4">
                                      <a:satMod val="175000"/>
                                      <a:alpha val="40000"/>
                                    </a:schemeClr>
                                  </a:glow>
                                </a:effectLst>
                                <a:latin typeface="Cambria Math" panose="02040503050406030204" pitchFamily="18" charset="0"/>
                              </a:rPr>
                              <m:t>𝟏𝟐</m:t>
                            </m:r>
                          </m:sub>
                        </m:sSub>
                        <m:r>
                          <a:rPr lang="en-US" sz="2200" b="1" i="1" dirty="0" smtClean="0">
                            <a:effectLst>
                              <a:glow rad="139700">
                                <a:schemeClr val="accent4">
                                  <a:satMod val="175000"/>
                                  <a:alpha val="40000"/>
                                </a:schemeClr>
                              </a:glow>
                            </a:effectLst>
                            <a:latin typeface="Cambria Math" panose="02040503050406030204" pitchFamily="18" charset="0"/>
                          </a:rPr>
                          <m:t>𝒗</m:t>
                        </m:r>
                        <m:r>
                          <a:rPr lang="en-US" sz="2200" b="1" i="1" dirty="0" smtClean="0">
                            <a:effectLst>
                              <a:glow rad="139700">
                                <a:schemeClr val="accent4">
                                  <a:satMod val="175000"/>
                                  <a:alpha val="40000"/>
                                </a:schemeClr>
                              </a:glow>
                            </a:effectLst>
                            <a:latin typeface="Cambria Math" panose="02040503050406030204" pitchFamily="18" charset="0"/>
                          </a:rPr>
                          <m:t>+</m:t>
                        </m:r>
                        <m:sSub>
                          <m:sSubPr>
                            <m:ctrlPr>
                              <a:rPr lang="en-US" sz="2200" b="1" i="1" dirty="0" smtClean="0">
                                <a:effectLst>
                                  <a:glow rad="139700">
                                    <a:schemeClr val="accent4">
                                      <a:satMod val="175000"/>
                                      <a:alpha val="40000"/>
                                    </a:schemeClr>
                                  </a:glow>
                                </a:effectLst>
                                <a:latin typeface="Cambria Math" panose="02040503050406030204" pitchFamily="18" charset="0"/>
                              </a:rPr>
                            </m:ctrlPr>
                          </m:sSubPr>
                          <m:e>
                            <m:r>
                              <a:rPr lang="en-US" sz="2200" b="1" i="1" dirty="0" smtClean="0">
                                <a:effectLst>
                                  <a:glow rad="139700">
                                    <a:schemeClr val="accent4">
                                      <a:satMod val="175000"/>
                                      <a:alpha val="40000"/>
                                    </a:schemeClr>
                                  </a:glow>
                                </a:effectLst>
                                <a:latin typeface="Cambria Math" panose="02040503050406030204" pitchFamily="18" charset="0"/>
                              </a:rPr>
                              <m:t>𝒉</m:t>
                            </m:r>
                          </m:e>
                          <m:sub>
                            <m:r>
                              <a:rPr lang="en-US" sz="2200" b="1" i="1" dirty="0" smtClean="0">
                                <a:effectLst>
                                  <a:glow rad="139700">
                                    <a:schemeClr val="accent4">
                                      <a:satMod val="175000"/>
                                      <a:alpha val="40000"/>
                                    </a:schemeClr>
                                  </a:glow>
                                </a:effectLst>
                                <a:latin typeface="Cambria Math" panose="02040503050406030204" pitchFamily="18" charset="0"/>
                              </a:rPr>
                              <m:t>𝟏𝟑</m:t>
                            </m:r>
                          </m:sub>
                        </m:sSub>
                      </m:num>
                      <m:den>
                        <m:sSub>
                          <m:sSubPr>
                            <m:ctrlPr>
                              <a:rPr lang="en-US" sz="2200" b="1" i="1" dirty="0" smtClean="0">
                                <a:effectLst>
                                  <a:glow rad="139700">
                                    <a:schemeClr val="accent4">
                                      <a:satMod val="175000"/>
                                      <a:alpha val="40000"/>
                                    </a:schemeClr>
                                  </a:glow>
                                </a:effectLst>
                                <a:latin typeface="Cambria Math" panose="02040503050406030204" pitchFamily="18" charset="0"/>
                              </a:rPr>
                            </m:ctrlPr>
                          </m:sSubPr>
                          <m:e>
                            <m:r>
                              <a:rPr lang="en-US" sz="2200" b="1" i="1" dirty="0" smtClean="0">
                                <a:effectLst>
                                  <a:glow rad="139700">
                                    <a:schemeClr val="accent4">
                                      <a:satMod val="175000"/>
                                      <a:alpha val="40000"/>
                                    </a:schemeClr>
                                  </a:glow>
                                </a:effectLst>
                                <a:latin typeface="Cambria Math" panose="02040503050406030204" pitchFamily="18" charset="0"/>
                              </a:rPr>
                              <m:t>𝒉</m:t>
                            </m:r>
                          </m:e>
                          <m:sub>
                            <m:r>
                              <a:rPr lang="en-US" sz="2200" b="1" i="1" dirty="0" smtClean="0">
                                <a:effectLst>
                                  <a:glow rad="139700">
                                    <a:schemeClr val="accent4">
                                      <a:satMod val="175000"/>
                                      <a:alpha val="40000"/>
                                    </a:schemeClr>
                                  </a:glow>
                                </a:effectLst>
                                <a:latin typeface="Cambria Math" panose="02040503050406030204" pitchFamily="18" charset="0"/>
                              </a:rPr>
                              <m:t>𝟑𝟏</m:t>
                            </m:r>
                          </m:sub>
                        </m:sSub>
                        <m:r>
                          <a:rPr lang="en-US" sz="2200" b="1" i="1" dirty="0" smtClean="0">
                            <a:effectLst>
                              <a:glow rad="139700">
                                <a:schemeClr val="accent4">
                                  <a:satMod val="175000"/>
                                  <a:alpha val="40000"/>
                                </a:schemeClr>
                              </a:glow>
                            </a:effectLst>
                            <a:latin typeface="Cambria Math" panose="02040503050406030204" pitchFamily="18" charset="0"/>
                          </a:rPr>
                          <m:t>𝒖</m:t>
                        </m:r>
                        <m:r>
                          <a:rPr lang="en-US" sz="2200" b="1" i="1" dirty="0" smtClean="0">
                            <a:effectLst>
                              <a:glow rad="139700">
                                <a:schemeClr val="accent4">
                                  <a:satMod val="175000"/>
                                  <a:alpha val="40000"/>
                                </a:schemeClr>
                              </a:glow>
                            </a:effectLst>
                            <a:latin typeface="Cambria Math" panose="02040503050406030204" pitchFamily="18" charset="0"/>
                          </a:rPr>
                          <m:t>+</m:t>
                        </m:r>
                        <m:sSub>
                          <m:sSubPr>
                            <m:ctrlPr>
                              <a:rPr lang="en-US" sz="2200" b="1" i="1" dirty="0" smtClean="0">
                                <a:effectLst>
                                  <a:glow rad="139700">
                                    <a:schemeClr val="accent4">
                                      <a:satMod val="175000"/>
                                      <a:alpha val="40000"/>
                                    </a:schemeClr>
                                  </a:glow>
                                </a:effectLst>
                                <a:latin typeface="Cambria Math" panose="02040503050406030204" pitchFamily="18" charset="0"/>
                              </a:rPr>
                            </m:ctrlPr>
                          </m:sSubPr>
                          <m:e>
                            <m:r>
                              <a:rPr lang="en-US" sz="2200" b="1" i="1" dirty="0" smtClean="0">
                                <a:effectLst>
                                  <a:glow rad="139700">
                                    <a:schemeClr val="accent4">
                                      <a:satMod val="175000"/>
                                      <a:alpha val="40000"/>
                                    </a:schemeClr>
                                  </a:glow>
                                </a:effectLst>
                                <a:latin typeface="Cambria Math" panose="02040503050406030204" pitchFamily="18" charset="0"/>
                              </a:rPr>
                              <m:t>𝒉</m:t>
                            </m:r>
                          </m:e>
                          <m:sub>
                            <m:r>
                              <a:rPr lang="en-US" sz="2200" b="1" i="1" dirty="0" smtClean="0">
                                <a:effectLst>
                                  <a:glow rad="139700">
                                    <a:schemeClr val="accent4">
                                      <a:satMod val="175000"/>
                                      <a:alpha val="40000"/>
                                    </a:schemeClr>
                                  </a:glow>
                                </a:effectLst>
                                <a:latin typeface="Cambria Math" panose="02040503050406030204" pitchFamily="18" charset="0"/>
                              </a:rPr>
                              <m:t>𝟑𝟐</m:t>
                            </m:r>
                          </m:sub>
                        </m:sSub>
                        <m:r>
                          <a:rPr lang="en-US" sz="2200" b="1" i="1" dirty="0" smtClean="0">
                            <a:effectLst>
                              <a:glow rad="139700">
                                <a:schemeClr val="accent4">
                                  <a:satMod val="175000"/>
                                  <a:alpha val="40000"/>
                                </a:schemeClr>
                              </a:glow>
                            </a:effectLst>
                            <a:latin typeface="Cambria Math" panose="02040503050406030204" pitchFamily="18" charset="0"/>
                          </a:rPr>
                          <m:t>𝒗</m:t>
                        </m:r>
                        <m:r>
                          <a:rPr lang="en-US" sz="2200" b="1" i="1" dirty="0" smtClean="0">
                            <a:effectLst>
                              <a:glow rad="139700">
                                <a:schemeClr val="accent4">
                                  <a:satMod val="175000"/>
                                  <a:alpha val="40000"/>
                                </a:schemeClr>
                              </a:glow>
                            </a:effectLst>
                            <a:latin typeface="Cambria Math" panose="02040503050406030204" pitchFamily="18" charset="0"/>
                          </a:rPr>
                          <m:t>+</m:t>
                        </m:r>
                        <m:sSub>
                          <m:sSubPr>
                            <m:ctrlPr>
                              <a:rPr lang="en-US" sz="2200" b="1" i="1" dirty="0" smtClean="0">
                                <a:effectLst>
                                  <a:glow rad="139700">
                                    <a:schemeClr val="accent4">
                                      <a:satMod val="175000"/>
                                      <a:alpha val="40000"/>
                                    </a:schemeClr>
                                  </a:glow>
                                </a:effectLst>
                                <a:latin typeface="Cambria Math" panose="02040503050406030204" pitchFamily="18" charset="0"/>
                              </a:rPr>
                            </m:ctrlPr>
                          </m:sSubPr>
                          <m:e>
                            <m:r>
                              <a:rPr lang="en-US" sz="2200" b="1" i="1" dirty="0" smtClean="0">
                                <a:effectLst>
                                  <a:glow rad="139700">
                                    <a:schemeClr val="accent4">
                                      <a:satMod val="175000"/>
                                      <a:alpha val="40000"/>
                                    </a:schemeClr>
                                  </a:glow>
                                </a:effectLst>
                                <a:latin typeface="Cambria Math" panose="02040503050406030204" pitchFamily="18" charset="0"/>
                              </a:rPr>
                              <m:t>𝒉</m:t>
                            </m:r>
                          </m:e>
                          <m:sub>
                            <m:r>
                              <a:rPr lang="en-US" sz="2200" b="1" i="1" dirty="0" smtClean="0">
                                <a:effectLst>
                                  <a:glow rad="139700">
                                    <a:schemeClr val="accent4">
                                      <a:satMod val="175000"/>
                                      <a:alpha val="40000"/>
                                    </a:schemeClr>
                                  </a:glow>
                                </a:effectLst>
                                <a:latin typeface="Cambria Math" panose="02040503050406030204" pitchFamily="18" charset="0"/>
                              </a:rPr>
                              <m:t>𝟑𝟑</m:t>
                            </m:r>
                          </m:sub>
                        </m:sSub>
                      </m:den>
                    </m:f>
                    <m:r>
                      <a:rPr lang="en-US" sz="2200" b="1" i="1" dirty="0" smtClean="0">
                        <a:effectLst>
                          <a:glow rad="139700">
                            <a:schemeClr val="accent4">
                              <a:satMod val="175000"/>
                              <a:alpha val="40000"/>
                            </a:schemeClr>
                          </a:glow>
                        </a:effectLst>
                        <a:latin typeface="Cambria Math" panose="02040503050406030204" pitchFamily="18" charset="0"/>
                      </a:rPr>
                      <m:t>,  </m:t>
                    </m:r>
                    <m:sSup>
                      <m:sSupPr>
                        <m:ctrlPr>
                          <a:rPr lang="en-US" sz="2200" b="1" i="1" dirty="0" smtClean="0">
                            <a:effectLst>
                              <a:glow rad="139700">
                                <a:schemeClr val="accent4">
                                  <a:satMod val="175000"/>
                                  <a:alpha val="40000"/>
                                </a:schemeClr>
                              </a:glow>
                            </a:effectLst>
                            <a:latin typeface="Cambria Math" panose="02040503050406030204" pitchFamily="18" charset="0"/>
                          </a:rPr>
                        </m:ctrlPr>
                      </m:sSupPr>
                      <m:e>
                        <m:r>
                          <a:rPr lang="en-US" sz="2200" b="1" i="1" dirty="0" smtClean="0">
                            <a:effectLst>
                              <a:glow rad="139700">
                                <a:schemeClr val="accent4">
                                  <a:satMod val="175000"/>
                                  <a:alpha val="40000"/>
                                </a:schemeClr>
                              </a:glow>
                            </a:effectLst>
                            <a:latin typeface="Cambria Math" panose="02040503050406030204" pitchFamily="18" charset="0"/>
                          </a:rPr>
                          <m:t>𝒗</m:t>
                        </m:r>
                      </m:e>
                      <m:sup>
                        <m:r>
                          <a:rPr lang="en-US" sz="2200" b="1" i="1" dirty="0" smtClean="0">
                            <a:effectLst>
                              <a:glow rad="139700">
                                <a:schemeClr val="accent4">
                                  <a:satMod val="175000"/>
                                  <a:alpha val="40000"/>
                                </a:schemeClr>
                              </a:glow>
                            </a:effectLst>
                            <a:latin typeface="Cambria Math" panose="02040503050406030204" pitchFamily="18" charset="0"/>
                          </a:rPr>
                          <m:t>′</m:t>
                        </m:r>
                      </m:sup>
                    </m:sSup>
                    <m:r>
                      <m:rPr>
                        <m:aln/>
                      </m:rPr>
                      <a:rPr lang="en-US" sz="2200" b="1" i="1" dirty="0" smtClean="0">
                        <a:effectLst>
                          <a:glow rad="139700">
                            <a:schemeClr val="accent4">
                              <a:satMod val="175000"/>
                              <a:alpha val="40000"/>
                            </a:schemeClr>
                          </a:glow>
                        </a:effectLst>
                        <a:latin typeface="Cambria Math" panose="02040503050406030204" pitchFamily="18" charset="0"/>
                      </a:rPr>
                      <m:t>=</m:t>
                    </m:r>
                    <m:f>
                      <m:fPr>
                        <m:ctrlPr>
                          <a:rPr lang="en-US" sz="2200" b="1" i="1" dirty="0" smtClean="0">
                            <a:effectLst>
                              <a:glow rad="139700">
                                <a:schemeClr val="accent4">
                                  <a:satMod val="175000"/>
                                  <a:alpha val="40000"/>
                                </a:schemeClr>
                              </a:glow>
                            </a:effectLst>
                            <a:latin typeface="Cambria Math" panose="02040503050406030204" pitchFamily="18" charset="0"/>
                          </a:rPr>
                        </m:ctrlPr>
                      </m:fPr>
                      <m:num>
                        <m:sSub>
                          <m:sSubPr>
                            <m:ctrlPr>
                              <a:rPr lang="en-US" sz="2200" b="1" i="1" dirty="0" smtClean="0">
                                <a:effectLst>
                                  <a:glow rad="139700">
                                    <a:schemeClr val="accent4">
                                      <a:satMod val="175000"/>
                                      <a:alpha val="40000"/>
                                    </a:schemeClr>
                                  </a:glow>
                                </a:effectLst>
                                <a:latin typeface="Cambria Math" panose="02040503050406030204" pitchFamily="18" charset="0"/>
                              </a:rPr>
                            </m:ctrlPr>
                          </m:sSubPr>
                          <m:e>
                            <m:r>
                              <a:rPr lang="en-US" sz="2200" b="1" i="1" dirty="0" smtClean="0">
                                <a:effectLst>
                                  <a:glow rad="139700">
                                    <a:schemeClr val="accent4">
                                      <a:satMod val="175000"/>
                                      <a:alpha val="40000"/>
                                    </a:schemeClr>
                                  </a:glow>
                                </a:effectLst>
                                <a:latin typeface="Cambria Math" panose="02040503050406030204" pitchFamily="18" charset="0"/>
                              </a:rPr>
                              <m:t>𝒉</m:t>
                            </m:r>
                          </m:e>
                          <m:sub>
                            <m:r>
                              <a:rPr lang="en-US" sz="2200" b="1" i="1" dirty="0" smtClean="0">
                                <a:effectLst>
                                  <a:glow rad="139700">
                                    <a:schemeClr val="accent4">
                                      <a:satMod val="175000"/>
                                      <a:alpha val="40000"/>
                                    </a:schemeClr>
                                  </a:glow>
                                </a:effectLst>
                                <a:latin typeface="Cambria Math" panose="02040503050406030204" pitchFamily="18" charset="0"/>
                              </a:rPr>
                              <m:t>𝟐𝟏</m:t>
                            </m:r>
                          </m:sub>
                        </m:sSub>
                        <m:r>
                          <a:rPr lang="en-US" sz="2200" b="1" i="1" dirty="0" smtClean="0">
                            <a:effectLst>
                              <a:glow rad="139700">
                                <a:schemeClr val="accent4">
                                  <a:satMod val="175000"/>
                                  <a:alpha val="40000"/>
                                </a:schemeClr>
                              </a:glow>
                            </a:effectLst>
                            <a:latin typeface="Cambria Math" panose="02040503050406030204" pitchFamily="18" charset="0"/>
                          </a:rPr>
                          <m:t>𝒖</m:t>
                        </m:r>
                        <m:r>
                          <a:rPr lang="en-US" sz="2200" b="1" i="1" dirty="0" smtClean="0">
                            <a:effectLst>
                              <a:glow rad="139700">
                                <a:schemeClr val="accent4">
                                  <a:satMod val="175000"/>
                                  <a:alpha val="40000"/>
                                </a:schemeClr>
                              </a:glow>
                            </a:effectLst>
                            <a:latin typeface="Cambria Math" panose="02040503050406030204" pitchFamily="18" charset="0"/>
                          </a:rPr>
                          <m:t>+</m:t>
                        </m:r>
                        <m:sSub>
                          <m:sSubPr>
                            <m:ctrlPr>
                              <a:rPr lang="en-US" sz="2200" b="1" i="1" dirty="0" smtClean="0">
                                <a:effectLst>
                                  <a:glow rad="139700">
                                    <a:schemeClr val="accent4">
                                      <a:satMod val="175000"/>
                                      <a:alpha val="40000"/>
                                    </a:schemeClr>
                                  </a:glow>
                                </a:effectLst>
                                <a:latin typeface="Cambria Math" panose="02040503050406030204" pitchFamily="18" charset="0"/>
                              </a:rPr>
                            </m:ctrlPr>
                          </m:sSubPr>
                          <m:e>
                            <m:r>
                              <a:rPr lang="en-US" sz="2200" b="1" i="1" dirty="0" smtClean="0">
                                <a:effectLst>
                                  <a:glow rad="139700">
                                    <a:schemeClr val="accent4">
                                      <a:satMod val="175000"/>
                                      <a:alpha val="40000"/>
                                    </a:schemeClr>
                                  </a:glow>
                                </a:effectLst>
                                <a:latin typeface="Cambria Math" panose="02040503050406030204" pitchFamily="18" charset="0"/>
                              </a:rPr>
                              <m:t>𝒉</m:t>
                            </m:r>
                          </m:e>
                          <m:sub>
                            <m:r>
                              <a:rPr lang="en-US" sz="2200" b="1" i="1" dirty="0" smtClean="0">
                                <a:effectLst>
                                  <a:glow rad="139700">
                                    <a:schemeClr val="accent4">
                                      <a:satMod val="175000"/>
                                      <a:alpha val="40000"/>
                                    </a:schemeClr>
                                  </a:glow>
                                </a:effectLst>
                                <a:latin typeface="Cambria Math" panose="02040503050406030204" pitchFamily="18" charset="0"/>
                              </a:rPr>
                              <m:t>𝟐𝟐</m:t>
                            </m:r>
                          </m:sub>
                        </m:sSub>
                        <m:r>
                          <a:rPr lang="en-US" sz="2200" b="1" i="1" dirty="0" smtClean="0">
                            <a:effectLst>
                              <a:glow rad="139700">
                                <a:schemeClr val="accent4">
                                  <a:satMod val="175000"/>
                                  <a:alpha val="40000"/>
                                </a:schemeClr>
                              </a:glow>
                            </a:effectLst>
                            <a:latin typeface="Cambria Math" panose="02040503050406030204" pitchFamily="18" charset="0"/>
                          </a:rPr>
                          <m:t>𝒗</m:t>
                        </m:r>
                        <m:r>
                          <a:rPr lang="en-US" sz="2200" b="1" i="1" dirty="0" smtClean="0">
                            <a:effectLst>
                              <a:glow rad="139700">
                                <a:schemeClr val="accent4">
                                  <a:satMod val="175000"/>
                                  <a:alpha val="40000"/>
                                </a:schemeClr>
                              </a:glow>
                            </a:effectLst>
                            <a:latin typeface="Cambria Math" panose="02040503050406030204" pitchFamily="18" charset="0"/>
                          </a:rPr>
                          <m:t>+</m:t>
                        </m:r>
                        <m:sSub>
                          <m:sSubPr>
                            <m:ctrlPr>
                              <a:rPr lang="en-US" sz="2200" b="1" i="1" dirty="0" smtClean="0">
                                <a:effectLst>
                                  <a:glow rad="139700">
                                    <a:schemeClr val="accent4">
                                      <a:satMod val="175000"/>
                                      <a:alpha val="40000"/>
                                    </a:schemeClr>
                                  </a:glow>
                                </a:effectLst>
                                <a:latin typeface="Cambria Math" panose="02040503050406030204" pitchFamily="18" charset="0"/>
                              </a:rPr>
                            </m:ctrlPr>
                          </m:sSubPr>
                          <m:e>
                            <m:r>
                              <a:rPr lang="en-US" sz="2200" b="1" i="1" dirty="0" smtClean="0">
                                <a:effectLst>
                                  <a:glow rad="139700">
                                    <a:schemeClr val="accent4">
                                      <a:satMod val="175000"/>
                                      <a:alpha val="40000"/>
                                    </a:schemeClr>
                                  </a:glow>
                                </a:effectLst>
                                <a:latin typeface="Cambria Math" panose="02040503050406030204" pitchFamily="18" charset="0"/>
                              </a:rPr>
                              <m:t>𝒉</m:t>
                            </m:r>
                          </m:e>
                          <m:sub>
                            <m:r>
                              <a:rPr lang="en-US" sz="2200" b="1" i="1" dirty="0" smtClean="0">
                                <a:effectLst>
                                  <a:glow rad="139700">
                                    <a:schemeClr val="accent4">
                                      <a:satMod val="175000"/>
                                      <a:alpha val="40000"/>
                                    </a:schemeClr>
                                  </a:glow>
                                </a:effectLst>
                                <a:latin typeface="Cambria Math" panose="02040503050406030204" pitchFamily="18" charset="0"/>
                              </a:rPr>
                              <m:t>𝟐𝟑</m:t>
                            </m:r>
                          </m:sub>
                        </m:sSub>
                      </m:num>
                      <m:den>
                        <m:sSub>
                          <m:sSubPr>
                            <m:ctrlPr>
                              <a:rPr lang="en-US" sz="2200" b="1" i="1" dirty="0" smtClean="0">
                                <a:effectLst>
                                  <a:glow rad="139700">
                                    <a:schemeClr val="accent4">
                                      <a:satMod val="175000"/>
                                      <a:alpha val="40000"/>
                                    </a:schemeClr>
                                  </a:glow>
                                </a:effectLst>
                                <a:latin typeface="Cambria Math" panose="02040503050406030204" pitchFamily="18" charset="0"/>
                              </a:rPr>
                            </m:ctrlPr>
                          </m:sSubPr>
                          <m:e>
                            <m:r>
                              <a:rPr lang="en-US" sz="2200" b="1" i="1" dirty="0" smtClean="0">
                                <a:effectLst>
                                  <a:glow rad="139700">
                                    <a:schemeClr val="accent4">
                                      <a:satMod val="175000"/>
                                      <a:alpha val="40000"/>
                                    </a:schemeClr>
                                  </a:glow>
                                </a:effectLst>
                                <a:latin typeface="Cambria Math" panose="02040503050406030204" pitchFamily="18" charset="0"/>
                              </a:rPr>
                              <m:t>𝒉</m:t>
                            </m:r>
                          </m:e>
                          <m:sub>
                            <m:r>
                              <a:rPr lang="en-US" sz="2200" b="1" i="1" dirty="0" smtClean="0">
                                <a:effectLst>
                                  <a:glow rad="139700">
                                    <a:schemeClr val="accent4">
                                      <a:satMod val="175000"/>
                                      <a:alpha val="40000"/>
                                    </a:schemeClr>
                                  </a:glow>
                                </a:effectLst>
                                <a:latin typeface="Cambria Math" panose="02040503050406030204" pitchFamily="18" charset="0"/>
                              </a:rPr>
                              <m:t>𝟑𝟏</m:t>
                            </m:r>
                          </m:sub>
                        </m:sSub>
                        <m:r>
                          <a:rPr lang="en-US" sz="2200" b="1" i="1" dirty="0" smtClean="0">
                            <a:effectLst>
                              <a:glow rad="139700">
                                <a:schemeClr val="accent4">
                                  <a:satMod val="175000"/>
                                  <a:alpha val="40000"/>
                                </a:schemeClr>
                              </a:glow>
                            </a:effectLst>
                            <a:latin typeface="Cambria Math" panose="02040503050406030204" pitchFamily="18" charset="0"/>
                          </a:rPr>
                          <m:t>𝒖</m:t>
                        </m:r>
                        <m:r>
                          <a:rPr lang="en-US" sz="2200" b="1" i="1" dirty="0" smtClean="0">
                            <a:effectLst>
                              <a:glow rad="139700">
                                <a:schemeClr val="accent4">
                                  <a:satMod val="175000"/>
                                  <a:alpha val="40000"/>
                                </a:schemeClr>
                              </a:glow>
                            </a:effectLst>
                            <a:latin typeface="Cambria Math" panose="02040503050406030204" pitchFamily="18" charset="0"/>
                          </a:rPr>
                          <m:t>+</m:t>
                        </m:r>
                        <m:sSub>
                          <m:sSubPr>
                            <m:ctrlPr>
                              <a:rPr lang="en-US" sz="2200" b="1" i="1" dirty="0" smtClean="0">
                                <a:effectLst>
                                  <a:glow rad="139700">
                                    <a:schemeClr val="accent4">
                                      <a:satMod val="175000"/>
                                      <a:alpha val="40000"/>
                                    </a:schemeClr>
                                  </a:glow>
                                </a:effectLst>
                                <a:latin typeface="Cambria Math" panose="02040503050406030204" pitchFamily="18" charset="0"/>
                              </a:rPr>
                            </m:ctrlPr>
                          </m:sSubPr>
                          <m:e>
                            <m:r>
                              <a:rPr lang="en-US" sz="2200" b="1" i="1" dirty="0" smtClean="0">
                                <a:effectLst>
                                  <a:glow rad="139700">
                                    <a:schemeClr val="accent4">
                                      <a:satMod val="175000"/>
                                      <a:alpha val="40000"/>
                                    </a:schemeClr>
                                  </a:glow>
                                </a:effectLst>
                                <a:latin typeface="Cambria Math" panose="02040503050406030204" pitchFamily="18" charset="0"/>
                              </a:rPr>
                              <m:t>𝒉</m:t>
                            </m:r>
                          </m:e>
                          <m:sub>
                            <m:r>
                              <a:rPr lang="en-US" sz="2200" b="1" i="1" dirty="0" smtClean="0">
                                <a:effectLst>
                                  <a:glow rad="139700">
                                    <a:schemeClr val="accent4">
                                      <a:satMod val="175000"/>
                                      <a:alpha val="40000"/>
                                    </a:schemeClr>
                                  </a:glow>
                                </a:effectLst>
                                <a:latin typeface="Cambria Math" panose="02040503050406030204" pitchFamily="18" charset="0"/>
                              </a:rPr>
                              <m:t>𝟑𝟐</m:t>
                            </m:r>
                          </m:sub>
                        </m:sSub>
                        <m:r>
                          <a:rPr lang="en-US" sz="2200" b="1" i="1" dirty="0" smtClean="0">
                            <a:effectLst>
                              <a:glow rad="139700">
                                <a:schemeClr val="accent4">
                                  <a:satMod val="175000"/>
                                  <a:alpha val="40000"/>
                                </a:schemeClr>
                              </a:glow>
                            </a:effectLst>
                            <a:latin typeface="Cambria Math" panose="02040503050406030204" pitchFamily="18" charset="0"/>
                          </a:rPr>
                          <m:t>𝒗</m:t>
                        </m:r>
                        <m:r>
                          <a:rPr lang="en-US" sz="2200" b="1" i="1" dirty="0" smtClean="0">
                            <a:effectLst>
                              <a:glow rad="139700">
                                <a:schemeClr val="accent4">
                                  <a:satMod val="175000"/>
                                  <a:alpha val="40000"/>
                                </a:schemeClr>
                              </a:glow>
                            </a:effectLst>
                            <a:latin typeface="Cambria Math" panose="02040503050406030204" pitchFamily="18" charset="0"/>
                          </a:rPr>
                          <m:t>+</m:t>
                        </m:r>
                        <m:sSub>
                          <m:sSubPr>
                            <m:ctrlPr>
                              <a:rPr lang="en-US" sz="2200" b="1" i="1" dirty="0" smtClean="0">
                                <a:effectLst>
                                  <a:glow rad="139700">
                                    <a:schemeClr val="accent4">
                                      <a:satMod val="175000"/>
                                      <a:alpha val="40000"/>
                                    </a:schemeClr>
                                  </a:glow>
                                </a:effectLst>
                                <a:latin typeface="Cambria Math" panose="02040503050406030204" pitchFamily="18" charset="0"/>
                              </a:rPr>
                            </m:ctrlPr>
                          </m:sSubPr>
                          <m:e>
                            <m:r>
                              <a:rPr lang="en-US" sz="2200" b="1" i="1" dirty="0" smtClean="0">
                                <a:effectLst>
                                  <a:glow rad="139700">
                                    <a:schemeClr val="accent4">
                                      <a:satMod val="175000"/>
                                      <a:alpha val="40000"/>
                                    </a:schemeClr>
                                  </a:glow>
                                </a:effectLst>
                                <a:latin typeface="Cambria Math" panose="02040503050406030204" pitchFamily="18" charset="0"/>
                              </a:rPr>
                              <m:t>𝒉</m:t>
                            </m:r>
                          </m:e>
                          <m:sub>
                            <m:r>
                              <a:rPr lang="en-US" sz="2200" b="1" i="1" dirty="0" smtClean="0">
                                <a:effectLst>
                                  <a:glow rad="139700">
                                    <a:schemeClr val="accent4">
                                      <a:satMod val="175000"/>
                                      <a:alpha val="40000"/>
                                    </a:schemeClr>
                                  </a:glow>
                                </a:effectLst>
                                <a:latin typeface="Cambria Math" panose="02040503050406030204" pitchFamily="18" charset="0"/>
                              </a:rPr>
                              <m:t>𝟑𝟑</m:t>
                            </m:r>
                          </m:sub>
                        </m:sSub>
                      </m:den>
                    </m:f>
                    <m:r>
                      <a:rPr lang="en-US" sz="2200" b="1" i="1" dirty="0" smtClean="0">
                        <a:effectLst>
                          <a:glow rad="139700">
                            <a:schemeClr val="accent4">
                              <a:satMod val="175000"/>
                              <a:alpha val="40000"/>
                            </a:schemeClr>
                          </a:glow>
                        </a:effectLst>
                        <a:latin typeface="Cambria Math" panose="02040503050406030204" pitchFamily="18" charset="0"/>
                      </a:rPr>
                      <m:t>.</m:t>
                    </m:r>
                  </m:oMath>
                </a14:m>
                <a:endParaRPr lang="en-US" sz="2200" b="1" i="1" dirty="0">
                  <a:effectLst>
                    <a:glow rad="139700">
                      <a:schemeClr val="accent4">
                        <a:satMod val="175000"/>
                        <a:alpha val="40000"/>
                      </a:schemeClr>
                    </a:glow>
                  </a:effectLst>
                  <a:latin typeface="Cambria Math" panose="02040503050406030204" pitchFamily="18" charset="0"/>
                </a:endParaRPr>
              </a:p>
              <a:p>
                <a:pPr algn="l" rtl="0"/>
                <a:endParaRPr lang="en-US" sz="2200" b="1" i="1" dirty="0">
                  <a:effectLst>
                    <a:glow rad="139700">
                      <a:schemeClr val="accent4">
                        <a:satMod val="175000"/>
                        <a:alpha val="40000"/>
                      </a:schemeClr>
                    </a:glow>
                  </a:effectLst>
                  <a:latin typeface="Cambria Math" panose="02040503050406030204" pitchFamily="18" charset="0"/>
                </a:endParaRPr>
              </a:p>
              <a:p>
                <a:pPr algn="l" rtl="0"/>
                <a:r>
                  <a:rPr lang="en-US" b="1" dirty="0"/>
                  <a:t>Step 3:     Collect at least 4 point correspondences, for each correspondence, plug into the monography equation, this gives two linear equations per point pair. Stack all equations into  linear system Ah0, where h is  a 9D vector of H unknow. </a:t>
                </a:r>
              </a:p>
              <a:p>
                <a:pPr algn="l" rtl="0"/>
                <a:r>
                  <a:rPr lang="en-US" b="1" dirty="0"/>
                  <a:t>Solve using SVD</a:t>
                </a:r>
              </a:p>
              <a:p>
                <a:pPr algn="l" rtl="0"/>
                <a:endParaRPr lang="en-US" b="1" dirty="0"/>
              </a:p>
              <a:p>
                <a:pPr algn="l" rtl="0"/>
                <a:r>
                  <a:rPr lang="en-US" b="1" dirty="0"/>
                  <a:t>Step 4:     Once H is known, we can rectify the image:  </a:t>
                </a:r>
                <a14:m>
                  <m:oMath xmlns:m="http://schemas.openxmlformats.org/officeDocument/2006/math">
                    <m:sSup>
                      <m:sSupPr>
                        <m:ctrlPr>
                          <a:rPr lang="en-US" b="1" i="1" dirty="0" smtClean="0">
                            <a:effectLst>
                              <a:glow rad="139700">
                                <a:schemeClr val="accent4">
                                  <a:satMod val="175000"/>
                                  <a:alpha val="40000"/>
                                </a:schemeClr>
                              </a:glow>
                            </a:effectLst>
                            <a:latin typeface="Cambria Math" panose="02040503050406030204" pitchFamily="18" charset="0"/>
                          </a:rPr>
                        </m:ctrlPr>
                      </m:sSupPr>
                      <m:e>
                        <m:r>
                          <a:rPr lang="en-US" b="1" i="1" dirty="0">
                            <a:effectLst>
                              <a:glow rad="139700">
                                <a:schemeClr val="accent4">
                                  <a:satMod val="175000"/>
                                  <a:alpha val="40000"/>
                                </a:schemeClr>
                              </a:glow>
                            </a:effectLst>
                            <a:latin typeface="Cambria Math" panose="02040503050406030204" pitchFamily="18" charset="0"/>
                          </a:rPr>
                          <m:t>𝑰</m:t>
                        </m:r>
                      </m:e>
                      <m:sup>
                        <m:r>
                          <a:rPr lang="en-US" b="1" i="1" dirty="0">
                            <a:effectLst>
                              <a:glow rad="139700">
                                <a:schemeClr val="accent4">
                                  <a:satMod val="175000"/>
                                  <a:alpha val="40000"/>
                                </a:schemeClr>
                              </a:glow>
                            </a:effectLst>
                            <a:latin typeface="Cambria Math" panose="02040503050406030204" pitchFamily="18" charset="0"/>
                          </a:rPr>
                          <m:t>′</m:t>
                        </m:r>
                      </m:sup>
                    </m:sSup>
                    <m:d>
                      <m:dPr>
                        <m:ctrlPr>
                          <a:rPr lang="en-US" b="1" i="1" dirty="0">
                            <a:effectLst>
                              <a:glow rad="139700">
                                <a:schemeClr val="accent4">
                                  <a:satMod val="175000"/>
                                  <a:alpha val="40000"/>
                                </a:schemeClr>
                              </a:glow>
                            </a:effectLst>
                            <a:latin typeface="Cambria Math" panose="02040503050406030204" pitchFamily="18" charset="0"/>
                          </a:rPr>
                        </m:ctrlPr>
                      </m:dPr>
                      <m:e>
                        <m:sSup>
                          <m:sSupPr>
                            <m:ctrlPr>
                              <a:rPr lang="en-US" b="1" i="1" dirty="0" err="1">
                                <a:effectLst>
                                  <a:glow rad="139700">
                                    <a:schemeClr val="accent4">
                                      <a:satMod val="175000"/>
                                      <a:alpha val="40000"/>
                                    </a:schemeClr>
                                  </a:glow>
                                </a:effectLst>
                                <a:latin typeface="Cambria Math" panose="02040503050406030204" pitchFamily="18" charset="0"/>
                              </a:rPr>
                            </m:ctrlPr>
                          </m:sSupPr>
                          <m:e>
                            <m:r>
                              <a:rPr lang="en-US" b="1" i="1" dirty="0" err="1">
                                <a:effectLst>
                                  <a:glow rad="139700">
                                    <a:schemeClr val="accent4">
                                      <a:satMod val="175000"/>
                                      <a:alpha val="40000"/>
                                    </a:schemeClr>
                                  </a:glow>
                                </a:effectLst>
                                <a:latin typeface="Cambria Math" panose="02040503050406030204" pitchFamily="18" charset="0"/>
                              </a:rPr>
                              <m:t>𝒖</m:t>
                            </m:r>
                          </m:e>
                          <m:sup>
                            <m:r>
                              <a:rPr lang="en-US" b="1" i="1" dirty="0" err="1">
                                <a:effectLst>
                                  <a:glow rad="139700">
                                    <a:schemeClr val="accent4">
                                      <a:satMod val="175000"/>
                                      <a:alpha val="40000"/>
                                    </a:schemeClr>
                                  </a:glow>
                                </a:effectLst>
                                <a:latin typeface="Cambria Math" panose="02040503050406030204" pitchFamily="18" charset="0"/>
                              </a:rPr>
                              <m:t>′</m:t>
                            </m:r>
                          </m:sup>
                        </m:sSup>
                        <m:r>
                          <a:rPr lang="en-US" b="1" i="1" dirty="0" err="1">
                            <a:effectLst>
                              <a:glow rad="139700">
                                <a:schemeClr val="accent4">
                                  <a:satMod val="175000"/>
                                  <a:alpha val="40000"/>
                                </a:schemeClr>
                              </a:glow>
                            </a:effectLst>
                            <a:latin typeface="Cambria Math" panose="02040503050406030204" pitchFamily="18" charset="0"/>
                          </a:rPr>
                          <m:t>,</m:t>
                        </m:r>
                        <m:sSup>
                          <m:sSupPr>
                            <m:ctrlPr>
                              <a:rPr lang="en-US" b="1" i="1" dirty="0">
                                <a:effectLst>
                                  <a:glow rad="139700">
                                    <a:schemeClr val="accent4">
                                      <a:satMod val="175000"/>
                                      <a:alpha val="40000"/>
                                    </a:schemeClr>
                                  </a:glow>
                                </a:effectLst>
                                <a:latin typeface="Cambria Math" panose="02040503050406030204" pitchFamily="18" charset="0"/>
                              </a:rPr>
                            </m:ctrlPr>
                          </m:sSupPr>
                          <m:e>
                            <m:r>
                              <a:rPr lang="en-US" b="1" i="1" dirty="0" err="1">
                                <a:effectLst>
                                  <a:glow rad="139700">
                                    <a:schemeClr val="accent4">
                                      <a:satMod val="175000"/>
                                      <a:alpha val="40000"/>
                                    </a:schemeClr>
                                  </a:glow>
                                </a:effectLst>
                                <a:latin typeface="Cambria Math" panose="02040503050406030204" pitchFamily="18" charset="0"/>
                              </a:rPr>
                              <m:t>𝒗</m:t>
                            </m:r>
                          </m:e>
                          <m:sup>
                            <m:r>
                              <a:rPr lang="en-US" b="1" i="1" dirty="0">
                                <a:effectLst>
                                  <a:glow rad="139700">
                                    <a:schemeClr val="accent4">
                                      <a:satMod val="175000"/>
                                      <a:alpha val="40000"/>
                                    </a:schemeClr>
                                  </a:glow>
                                </a:effectLst>
                                <a:latin typeface="Cambria Math" panose="02040503050406030204" pitchFamily="18" charset="0"/>
                              </a:rPr>
                              <m:t>′</m:t>
                            </m:r>
                          </m:sup>
                        </m:sSup>
                      </m:e>
                    </m:d>
                    <m:r>
                      <m:rPr>
                        <m:lit/>
                      </m:rPr>
                      <a:rPr lang="en-US" b="1" i="1" dirty="0">
                        <a:effectLst>
                          <a:glow rad="139700">
                            <a:schemeClr val="accent4">
                              <a:satMod val="175000"/>
                              <a:alpha val="40000"/>
                            </a:schemeClr>
                          </a:glow>
                        </a:effectLst>
                        <a:latin typeface="Cambria Math" panose="02040503050406030204" pitchFamily="18" charset="0"/>
                      </a:rPr>
                      <m:t>;</m:t>
                    </m:r>
                    <m:r>
                      <a:rPr lang="en-US" b="1" i="1" dirty="0">
                        <a:effectLst>
                          <a:glow rad="139700">
                            <a:schemeClr val="accent4">
                              <a:satMod val="175000"/>
                              <a:alpha val="40000"/>
                            </a:schemeClr>
                          </a:glow>
                        </a:effectLst>
                        <a:latin typeface="Cambria Math" panose="02040503050406030204" pitchFamily="18" charset="0"/>
                      </a:rPr>
                      <m:t>=</m:t>
                    </m:r>
                    <m:r>
                      <m:rPr>
                        <m:lit/>
                      </m:rPr>
                      <a:rPr lang="en-US" b="1" i="1" dirty="0">
                        <a:effectLst>
                          <a:glow rad="139700">
                            <a:schemeClr val="accent4">
                              <a:satMod val="175000"/>
                              <a:alpha val="40000"/>
                            </a:schemeClr>
                          </a:glow>
                        </a:effectLst>
                        <a:latin typeface="Cambria Math" panose="02040503050406030204" pitchFamily="18" charset="0"/>
                      </a:rPr>
                      <m:t>;</m:t>
                    </m:r>
                    <m:r>
                      <a:rPr lang="en-US" b="1" i="1" dirty="0">
                        <a:effectLst>
                          <a:glow rad="139700">
                            <a:schemeClr val="accent4">
                              <a:satMod val="175000"/>
                              <a:alpha val="40000"/>
                            </a:schemeClr>
                          </a:glow>
                        </a:effectLst>
                        <a:latin typeface="Cambria Math" panose="02040503050406030204" pitchFamily="18" charset="0"/>
                      </a:rPr>
                      <m:t>𝑰</m:t>
                    </m:r>
                    <m:r>
                      <m:rPr>
                        <m:lit/>
                      </m:rPr>
                      <a:rPr lang="en-US" b="1" i="1" dirty="0">
                        <a:effectLst>
                          <a:glow rad="139700">
                            <a:schemeClr val="accent4">
                              <a:satMod val="175000"/>
                              <a:alpha val="40000"/>
                            </a:schemeClr>
                          </a:glow>
                        </a:effectLst>
                        <a:latin typeface="Cambria Math" panose="02040503050406030204" pitchFamily="18" charset="0"/>
                      </a:rPr>
                      <m:t>!</m:t>
                    </m:r>
                    <m:d>
                      <m:dPr>
                        <m:ctrlPr>
                          <a:rPr lang="en-US" b="1" i="1" dirty="0">
                            <a:effectLst>
                              <a:glow rad="139700">
                                <a:schemeClr val="accent4">
                                  <a:satMod val="175000"/>
                                  <a:alpha val="40000"/>
                                </a:schemeClr>
                              </a:glow>
                            </a:effectLst>
                            <a:latin typeface="Cambria Math" panose="02040503050406030204" pitchFamily="18" charset="0"/>
                          </a:rPr>
                        </m:ctrlPr>
                      </m:dPr>
                      <m:e>
                        <m:sSup>
                          <m:sSupPr>
                            <m:ctrlPr>
                              <a:rPr lang="en-US" b="1" i="1" dirty="0">
                                <a:effectLst>
                                  <a:glow rad="139700">
                                    <a:schemeClr val="accent4">
                                      <a:satMod val="175000"/>
                                      <a:alpha val="40000"/>
                                    </a:schemeClr>
                                  </a:glow>
                                </a:effectLst>
                                <a:latin typeface="Cambria Math" panose="02040503050406030204" pitchFamily="18" charset="0"/>
                              </a:rPr>
                            </m:ctrlPr>
                          </m:sSupPr>
                          <m:e>
                            <m:r>
                              <a:rPr lang="en-US" b="1" i="1" dirty="0">
                                <a:effectLst>
                                  <a:glow rad="139700">
                                    <a:schemeClr val="accent4">
                                      <a:satMod val="175000"/>
                                      <a:alpha val="40000"/>
                                    </a:schemeClr>
                                  </a:glow>
                                </a:effectLst>
                                <a:latin typeface="Cambria Math" panose="02040503050406030204" pitchFamily="18" charset="0"/>
                              </a:rPr>
                              <m:t>𝑯</m:t>
                            </m:r>
                          </m:e>
                          <m:sup>
                            <m:r>
                              <a:rPr lang="en-US" b="1" i="1" dirty="0">
                                <a:effectLst>
                                  <a:glow rad="139700">
                                    <a:schemeClr val="accent4">
                                      <a:satMod val="175000"/>
                                      <a:alpha val="40000"/>
                                    </a:schemeClr>
                                  </a:glow>
                                </a:effectLst>
                                <a:latin typeface="Cambria Math" panose="02040503050406030204" pitchFamily="18" charset="0"/>
                              </a:rPr>
                              <m:t>−</m:t>
                            </m:r>
                            <m:r>
                              <a:rPr lang="en-US" b="1" i="1" dirty="0">
                                <a:effectLst>
                                  <a:glow rad="139700">
                                    <a:schemeClr val="accent4">
                                      <a:satMod val="175000"/>
                                      <a:alpha val="40000"/>
                                    </a:schemeClr>
                                  </a:glow>
                                </a:effectLst>
                                <a:latin typeface="Cambria Math" panose="02040503050406030204" pitchFamily="18" charset="0"/>
                              </a:rPr>
                              <m:t>𝟏</m:t>
                            </m:r>
                          </m:sup>
                        </m:sSup>
                        <m:sSup>
                          <m:sSupPr>
                            <m:ctrlPr>
                              <a:rPr lang="en-US" b="1" i="1" dirty="0">
                                <a:effectLst>
                                  <a:glow rad="139700">
                                    <a:schemeClr val="accent4">
                                      <a:satMod val="175000"/>
                                      <a:alpha val="40000"/>
                                    </a:schemeClr>
                                  </a:glow>
                                </a:effectLst>
                                <a:latin typeface="Cambria Math" panose="02040503050406030204" pitchFamily="18" charset="0"/>
                              </a:rPr>
                            </m:ctrlPr>
                          </m:sSupPr>
                          <m:e>
                            <m:d>
                              <m:dPr>
                                <m:ctrlPr>
                                  <a:rPr lang="en-US" b="1" i="1" dirty="0">
                                    <a:effectLst>
                                      <a:glow rad="139700">
                                        <a:schemeClr val="accent4">
                                          <a:satMod val="175000"/>
                                          <a:alpha val="40000"/>
                                        </a:schemeClr>
                                      </a:glow>
                                    </a:effectLst>
                                    <a:latin typeface="Cambria Math" panose="02040503050406030204" pitchFamily="18" charset="0"/>
                                  </a:rPr>
                                </m:ctrlPr>
                              </m:dPr>
                              <m:e>
                                <m:sSup>
                                  <m:sSupPr>
                                    <m:ctrlPr>
                                      <a:rPr lang="en-US" b="1" i="1" dirty="0">
                                        <a:effectLst>
                                          <a:glow rad="139700">
                                            <a:schemeClr val="accent4">
                                              <a:satMod val="175000"/>
                                              <a:alpha val="40000"/>
                                            </a:schemeClr>
                                          </a:glow>
                                        </a:effectLst>
                                        <a:latin typeface="Cambria Math" panose="02040503050406030204" pitchFamily="18" charset="0"/>
                                      </a:rPr>
                                    </m:ctrlPr>
                                  </m:sSupPr>
                                  <m:e>
                                    <m:r>
                                      <a:rPr lang="en-US" b="1" i="1" dirty="0">
                                        <a:effectLst>
                                          <a:glow rad="139700">
                                            <a:schemeClr val="accent4">
                                              <a:satMod val="175000"/>
                                              <a:alpha val="40000"/>
                                            </a:schemeClr>
                                          </a:glow>
                                        </a:effectLst>
                                        <a:latin typeface="Cambria Math" panose="02040503050406030204" pitchFamily="18" charset="0"/>
                                      </a:rPr>
                                      <m:t>𝒖</m:t>
                                    </m:r>
                                  </m:e>
                                  <m:sup>
                                    <m:r>
                                      <a:rPr lang="en-US" b="1" i="1" dirty="0">
                                        <a:effectLst>
                                          <a:glow rad="139700">
                                            <a:schemeClr val="accent4">
                                              <a:satMod val="175000"/>
                                              <a:alpha val="40000"/>
                                            </a:schemeClr>
                                          </a:glow>
                                        </a:effectLst>
                                        <a:latin typeface="Cambria Math" panose="02040503050406030204" pitchFamily="18" charset="0"/>
                                      </a:rPr>
                                      <m:t>′</m:t>
                                    </m:r>
                                  </m:sup>
                                </m:sSup>
                                <m:r>
                                  <a:rPr lang="en-US" b="1" i="1" dirty="0">
                                    <a:effectLst>
                                      <a:glow rad="139700">
                                        <a:schemeClr val="accent4">
                                          <a:satMod val="175000"/>
                                          <a:alpha val="40000"/>
                                        </a:schemeClr>
                                      </a:glow>
                                    </a:effectLst>
                                    <a:latin typeface="Cambria Math" panose="02040503050406030204" pitchFamily="18" charset="0"/>
                                  </a:rPr>
                                  <m:t>,</m:t>
                                </m:r>
                                <m:sSup>
                                  <m:sSupPr>
                                    <m:ctrlPr>
                                      <a:rPr lang="en-US" b="1" i="1" dirty="0">
                                        <a:effectLst>
                                          <a:glow rad="139700">
                                            <a:schemeClr val="accent4">
                                              <a:satMod val="175000"/>
                                              <a:alpha val="40000"/>
                                            </a:schemeClr>
                                          </a:glow>
                                        </a:effectLst>
                                        <a:latin typeface="Cambria Math" panose="02040503050406030204" pitchFamily="18" charset="0"/>
                                      </a:rPr>
                                    </m:ctrlPr>
                                  </m:sSupPr>
                                  <m:e>
                                    <m:r>
                                      <a:rPr lang="en-US" b="1" i="1" dirty="0">
                                        <a:effectLst>
                                          <a:glow rad="139700">
                                            <a:schemeClr val="accent4">
                                              <a:satMod val="175000"/>
                                              <a:alpha val="40000"/>
                                            </a:schemeClr>
                                          </a:glow>
                                        </a:effectLst>
                                        <a:latin typeface="Cambria Math" panose="02040503050406030204" pitchFamily="18" charset="0"/>
                                      </a:rPr>
                                      <m:t>𝒗</m:t>
                                    </m:r>
                                  </m:e>
                                  <m:sup>
                                    <m:r>
                                      <a:rPr lang="en-US" b="1" i="1" dirty="0">
                                        <a:effectLst>
                                          <a:glow rad="139700">
                                            <a:schemeClr val="accent4">
                                              <a:satMod val="175000"/>
                                              <a:alpha val="40000"/>
                                            </a:schemeClr>
                                          </a:glow>
                                        </a:effectLst>
                                        <a:latin typeface="Cambria Math" panose="02040503050406030204" pitchFamily="18" charset="0"/>
                                      </a:rPr>
                                      <m:t>′</m:t>
                                    </m:r>
                                  </m:sup>
                                </m:sSup>
                                <m:r>
                                  <a:rPr lang="en-US" b="1" i="1" dirty="0">
                                    <a:effectLst>
                                      <a:glow rad="139700">
                                        <a:schemeClr val="accent4">
                                          <a:satMod val="175000"/>
                                          <a:alpha val="40000"/>
                                        </a:schemeClr>
                                      </a:glow>
                                    </a:effectLst>
                                    <a:latin typeface="Cambria Math" panose="02040503050406030204" pitchFamily="18" charset="0"/>
                                  </a:rPr>
                                  <m:t>,</m:t>
                                </m:r>
                                <m:r>
                                  <a:rPr lang="en-US" b="1" i="1" dirty="0">
                                    <a:effectLst>
                                      <a:glow rad="139700">
                                        <a:schemeClr val="accent4">
                                          <a:satMod val="175000"/>
                                          <a:alpha val="40000"/>
                                        </a:schemeClr>
                                      </a:glow>
                                    </a:effectLst>
                                    <a:latin typeface="Cambria Math" panose="02040503050406030204" pitchFamily="18" charset="0"/>
                                  </a:rPr>
                                  <m:t>𝟏</m:t>
                                </m:r>
                              </m:e>
                            </m:d>
                          </m:e>
                          <m:sup>
                            <m:r>
                              <a:rPr lang="en-US" b="1" i="1" dirty="0">
                                <a:effectLst>
                                  <a:glow rad="139700">
                                    <a:schemeClr val="accent4">
                                      <a:satMod val="175000"/>
                                      <a:alpha val="40000"/>
                                    </a:schemeClr>
                                  </a:glow>
                                </a:effectLst>
                                <a:latin typeface="Cambria Math" panose="02040503050406030204" pitchFamily="18" charset="0"/>
                              </a:rPr>
                              <m:t>⊤</m:t>
                            </m:r>
                          </m:sup>
                        </m:sSup>
                      </m:e>
                    </m:d>
                  </m:oMath>
                </a14:m>
                <a:endParaRPr lang="en-US" b="1" dirty="0"/>
              </a:p>
              <a:p>
                <a:pPr algn="l" rtl="0"/>
                <a:r>
                  <a:rPr lang="en-US" b="1" dirty="0"/>
                  <a:t>Check out our code - </a:t>
                </a:r>
                <a:r>
                  <a:rPr lang="en-US" sz="2000" b="1" dirty="0">
                    <a:solidFill>
                      <a:srgbClr val="FFC000"/>
                    </a:solidFill>
                    <a:hlinkClick r:id="rId4">
                      <a:extLst>
                        <a:ext uri="{A12FA001-AC4F-418D-AE19-62706E023703}">
                          <ahyp:hlinkClr xmlns:ahyp="http://schemas.microsoft.com/office/drawing/2018/hyperlinkcolor" val="tx"/>
                        </a:ext>
                      </a:extLst>
                    </a:hlinkClick>
                  </a:rPr>
                  <a:t>Code</a:t>
                </a:r>
                <a:endParaRPr lang="en-US" sz="2000" b="1" dirty="0">
                  <a:solidFill>
                    <a:srgbClr val="FFC000"/>
                  </a:solidFill>
                </a:endParaRPr>
              </a:p>
              <a:p>
                <a:pPr algn="l" rtl="0"/>
                <a:endParaRPr lang="en-US" b="1" dirty="0"/>
              </a:p>
            </p:txBody>
          </p:sp>
        </mc:Choice>
        <mc:Fallback xmlns="">
          <p:sp>
            <p:nvSpPr>
              <p:cNvPr id="5" name="תיבת טקסט 4">
                <a:extLst>
                  <a:ext uri="{FF2B5EF4-FFF2-40B4-BE49-F238E27FC236}">
                    <a16:creationId xmlns:a16="http://schemas.microsoft.com/office/drawing/2014/main" id="{DC1068AE-560E-3D07-58F5-6981015D8096}"/>
                  </a:ext>
                </a:extLst>
              </p:cNvPr>
              <p:cNvSpPr txBox="1">
                <a:spLocks noRot="1" noChangeAspect="1" noMove="1" noResize="1" noEditPoints="1" noAdjustHandles="1" noChangeArrowheads="1" noChangeShapeType="1" noTextEdit="1"/>
              </p:cNvSpPr>
              <p:nvPr/>
            </p:nvSpPr>
            <p:spPr>
              <a:xfrm>
                <a:off x="1193533" y="1926443"/>
                <a:ext cx="9124749" cy="4357218"/>
              </a:xfrm>
              <a:prstGeom prst="rect">
                <a:avLst/>
              </a:prstGeom>
              <a:blipFill>
                <a:blip r:embed="rId5"/>
                <a:stretch>
                  <a:fillRect l="-601" t="-1958"/>
                </a:stretch>
              </a:blipFill>
            </p:spPr>
            <p:txBody>
              <a:bodyPr/>
              <a:lstStyle/>
              <a:p>
                <a:r>
                  <a:rPr lang="he-IL">
                    <a:noFill/>
                  </a:rPr>
                  <a:t> </a:t>
                </a:r>
              </a:p>
            </p:txBody>
          </p:sp>
        </mc:Fallback>
      </mc:AlternateContent>
      <p:sp>
        <p:nvSpPr>
          <p:cNvPr id="12" name="תיבת טקסט 11">
            <a:extLst>
              <a:ext uri="{FF2B5EF4-FFF2-40B4-BE49-F238E27FC236}">
                <a16:creationId xmlns:a16="http://schemas.microsoft.com/office/drawing/2014/main" id="{A35973AD-4AB5-1AAD-A3AC-E56EE366C103}"/>
              </a:ext>
            </a:extLst>
          </p:cNvPr>
          <p:cNvSpPr txBox="1"/>
          <p:nvPr/>
        </p:nvSpPr>
        <p:spPr>
          <a:xfrm>
            <a:off x="5170837" y="2230888"/>
            <a:ext cx="369771" cy="379960"/>
          </a:xfrm>
          <a:prstGeom prst="rect">
            <a:avLst/>
          </a:prstGeom>
          <a:noFill/>
        </p:spPr>
        <p:txBody>
          <a:bodyPr wrap="square" rtlCol="1">
            <a:spAutoFit/>
          </a:bodyPr>
          <a:lstStyle/>
          <a:p>
            <a:r>
              <a:rPr lang="en-US" dirty="0"/>
              <a:t>~</a:t>
            </a:r>
            <a:endParaRPr lang="he-IL" dirty="0"/>
          </a:p>
        </p:txBody>
      </p:sp>
    </p:spTree>
    <p:extLst>
      <p:ext uri="{BB962C8B-B14F-4D97-AF65-F5344CB8AC3E}">
        <p14:creationId xmlns:p14="http://schemas.microsoft.com/office/powerpoint/2010/main" val="2349147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8BA41A4-CE09-08A0-DDCD-2A891F2FFED8}"/>
              </a:ext>
            </a:extLst>
          </p:cNvPr>
          <p:cNvSpPr>
            <a:spLocks noGrp="1"/>
          </p:cNvSpPr>
          <p:nvPr>
            <p:ph type="title"/>
          </p:nvPr>
        </p:nvSpPr>
        <p:spPr>
          <a:xfrm>
            <a:off x="838200" y="121921"/>
            <a:ext cx="10515600" cy="1269999"/>
          </a:xfrm>
        </p:spPr>
        <p:txBody>
          <a:bodyPr/>
          <a:lstStyle/>
          <a:p>
            <a:pPr algn="l" rtl="0"/>
            <a:r>
              <a:rPr lang="en-US" b="1" dirty="0">
                <a:effectLst>
                  <a:glow rad="952500">
                    <a:schemeClr val="accent5">
                      <a:lumMod val="60000"/>
                      <a:lumOff val="40000"/>
                    </a:schemeClr>
                  </a:glow>
                  <a:outerShdw blurRad="12700" dist="50800" dir="5400000" algn="ctr" rotWithShape="0">
                    <a:schemeClr val="accent5">
                      <a:alpha val="43000"/>
                    </a:schemeClr>
                  </a:outerShdw>
                </a:effectLst>
              </a:rPr>
              <a:t>Collision Analysis after Rectification</a:t>
            </a:r>
            <a:endParaRPr lang="he-IL" b="1" dirty="0">
              <a:effectLst>
                <a:glow rad="952500">
                  <a:schemeClr val="accent5">
                    <a:lumMod val="60000"/>
                    <a:lumOff val="40000"/>
                  </a:schemeClr>
                </a:glow>
                <a:outerShdw blurRad="12700" dist="50800" dir="5400000" algn="ctr" rotWithShape="0">
                  <a:schemeClr val="accent5">
                    <a:alpha val="43000"/>
                  </a:schemeClr>
                </a:outerShdw>
              </a:effectLst>
            </a:endParaRPr>
          </a:p>
        </p:txBody>
      </p:sp>
      <mc:AlternateContent xmlns:mc="http://schemas.openxmlformats.org/markup-compatibility/2006" xmlns:a14="http://schemas.microsoft.com/office/drawing/2010/main">
        <mc:Choice Requires="a14">
          <p:sp>
            <p:nvSpPr>
              <p:cNvPr id="7" name="מציין מיקום תוכן 6">
                <a:extLst>
                  <a:ext uri="{FF2B5EF4-FFF2-40B4-BE49-F238E27FC236}">
                    <a16:creationId xmlns:a16="http://schemas.microsoft.com/office/drawing/2014/main" id="{BE12DB58-92DF-F170-FCE0-CB0006316052}"/>
                  </a:ext>
                </a:extLst>
              </p:cNvPr>
              <p:cNvSpPr>
                <a:spLocks noGrp="1"/>
              </p:cNvSpPr>
              <p:nvPr>
                <p:ph idx="1"/>
              </p:nvPr>
            </p:nvSpPr>
            <p:spPr>
              <a:xfrm>
                <a:off x="838200" y="1544320"/>
                <a:ext cx="10515600" cy="4632643"/>
              </a:xfrm>
              <a:effectLst>
                <a:glow>
                  <a:schemeClr val="bg1"/>
                </a:glow>
              </a:effectLst>
            </p:spPr>
            <p:txBody>
              <a:bodyPr>
                <a:normAutofit fontScale="92500" lnSpcReduction="10000"/>
              </a:bodyPr>
              <a:lstStyle/>
              <a:p>
                <a:pPr marL="0" indent="0" algn="l" rtl="0">
                  <a:buNone/>
                </a:pPr>
                <a:r>
                  <a:rPr lang="en-US" sz="1800" b="1" dirty="0"/>
                  <a:t>After perspective rectification, from each frame we extract one point (x1,y1) for ship A and (x2,y2) for ship B (Manual or automatic detection. -&gt; </a:t>
                </a:r>
                <a:r>
                  <a:rPr lang="en-US" sz="2200" b="1" dirty="0">
                    <a:solidFill>
                      <a:srgbClr val="FFC000"/>
                    </a:solidFill>
                    <a:hlinkClick r:id="rId3">
                      <a:extLst>
                        <a:ext uri="{A12FA001-AC4F-418D-AE19-62706E023703}">
                          <ahyp:hlinkClr xmlns:ahyp="http://schemas.microsoft.com/office/drawing/2018/hyperlinkcolor" val="tx"/>
                        </a:ext>
                      </a:extLst>
                    </a:hlinkClick>
                  </a:rPr>
                  <a:t>Code</a:t>
                </a:r>
                <a:endParaRPr lang="en-US" sz="2200" b="1" dirty="0">
                  <a:solidFill>
                    <a:srgbClr val="FFC000"/>
                  </a:solidFill>
                </a:endParaRPr>
              </a:p>
              <a:p>
                <a:pPr marL="0" indent="0" algn="l" rtl="0">
                  <a:buNone/>
                </a:pPr>
                <a:r>
                  <a:rPr lang="en-US" sz="2000" b="1" u="sng" dirty="0"/>
                  <a:t>Distance Trend:</a:t>
                </a:r>
              </a:p>
              <a:p>
                <a:pPr marL="0" indent="0" algn="l" rtl="0">
                  <a:spcBef>
                    <a:spcPts val="0"/>
                  </a:spcBef>
                  <a:buNone/>
                </a:pPr>
                <a:r>
                  <a:rPr lang="en-US" sz="2000" b="1" dirty="0"/>
                  <a:t>Then, for each frame  we calculated the distance between ships and the bearing angle: </a:t>
                </a:r>
              </a:p>
              <a:p>
                <a:pPr marL="0" indent="0" algn="l" rtl="0">
                  <a:spcBef>
                    <a:spcPts val="120"/>
                  </a:spcBef>
                  <a:buNone/>
                </a:pPr>
                <a:r>
                  <a:rPr lang="en-US" sz="2000" b="1" dirty="0"/>
                  <a:t>d(t) =  </a:t>
                </a:r>
                <a14:m>
                  <m:oMath xmlns:m="http://schemas.openxmlformats.org/officeDocument/2006/math">
                    <m:rad>
                      <m:radPr>
                        <m:ctrlPr>
                          <a:rPr lang="en-US" sz="2000" b="1" i="1" smtClean="0">
                            <a:latin typeface="Cambria Math" panose="02040503050406030204" pitchFamily="18" charset="0"/>
                          </a:rPr>
                        </m:ctrlPr>
                      </m:radPr>
                      <m:deg>
                        <m:r>
                          <a:rPr lang="en-US" sz="2000" b="1" i="1" smtClean="0">
                            <a:latin typeface="Cambria Math" panose="02040503050406030204" pitchFamily="18" charset="0"/>
                          </a:rPr>
                          <m:t>𝟐</m:t>
                        </m:r>
                      </m:deg>
                      <m:e>
                        <m:sSup>
                          <m:sSupPr>
                            <m:ctrlPr>
                              <a:rPr lang="en-US" sz="2000" b="1" i="1" smtClean="0">
                                <a:latin typeface="Cambria Math" panose="02040503050406030204" pitchFamily="18" charset="0"/>
                              </a:rPr>
                            </m:ctrlPr>
                          </m:sSupPr>
                          <m:e>
                            <m:d>
                              <m:dPr>
                                <m:ctrlPr>
                                  <a:rPr lang="en-US" sz="2000" b="1" i="1" smtClean="0">
                                    <a:latin typeface="Cambria Math" panose="02040503050406030204" pitchFamily="18" charset="0"/>
                                  </a:rPr>
                                </m:ctrlPr>
                              </m:dPr>
                              <m:e>
                                <m:r>
                                  <a:rPr lang="en-US" sz="2000" b="1" i="1" smtClean="0">
                                    <a:latin typeface="Cambria Math" panose="02040503050406030204" pitchFamily="18" charset="0"/>
                                  </a:rPr>
                                  <m:t>𝒙</m:t>
                                </m:r>
                                <m:r>
                                  <a:rPr lang="en-US" sz="2000" b="1" i="1" smtClean="0">
                                    <a:latin typeface="Cambria Math" panose="02040503050406030204" pitchFamily="18" charset="0"/>
                                  </a:rPr>
                                  <m:t>𝟐</m:t>
                                </m:r>
                                <m:r>
                                  <a:rPr lang="en-US" sz="2000" b="1" i="1" smtClean="0">
                                    <a:latin typeface="Cambria Math" panose="02040503050406030204" pitchFamily="18" charset="0"/>
                                  </a:rPr>
                                  <m:t>(</m:t>
                                </m:r>
                                <m:r>
                                  <a:rPr lang="en-US" sz="2000" b="1" i="1" smtClean="0">
                                    <a:latin typeface="Cambria Math" panose="02040503050406030204" pitchFamily="18" charset="0"/>
                                  </a:rPr>
                                  <m:t>𝒕</m:t>
                                </m:r>
                                <m:r>
                                  <a:rPr lang="en-US" sz="2000" b="1" i="1" smtClean="0">
                                    <a:latin typeface="Cambria Math" panose="02040503050406030204" pitchFamily="18" charset="0"/>
                                  </a:rPr>
                                  <m:t>)−</m:t>
                                </m:r>
                                <m:r>
                                  <a:rPr lang="en-US" sz="2000" b="1" i="1" smtClean="0">
                                    <a:latin typeface="Cambria Math" panose="02040503050406030204" pitchFamily="18" charset="0"/>
                                  </a:rPr>
                                  <m:t>𝒙</m:t>
                                </m:r>
                                <m:r>
                                  <a:rPr lang="en-US" sz="2000" b="1" i="1" smtClean="0">
                                    <a:latin typeface="Cambria Math" panose="02040503050406030204" pitchFamily="18" charset="0"/>
                                  </a:rPr>
                                  <m:t>𝟏</m:t>
                                </m:r>
                                <m:r>
                                  <a:rPr lang="en-US" sz="2000" b="1" i="1" smtClean="0">
                                    <a:latin typeface="Cambria Math" panose="02040503050406030204" pitchFamily="18" charset="0"/>
                                  </a:rPr>
                                  <m:t>(</m:t>
                                </m:r>
                                <m:r>
                                  <a:rPr lang="en-US" sz="2000" b="1" i="1" smtClean="0">
                                    <a:latin typeface="Cambria Math" panose="02040503050406030204" pitchFamily="18" charset="0"/>
                                  </a:rPr>
                                  <m:t>𝒕</m:t>
                                </m:r>
                                <m:r>
                                  <a:rPr lang="en-US" sz="2000" b="1" i="1" smtClean="0">
                                    <a:latin typeface="Cambria Math" panose="02040503050406030204" pitchFamily="18" charset="0"/>
                                  </a:rPr>
                                  <m:t>)</m:t>
                                </m:r>
                              </m:e>
                            </m:d>
                          </m:e>
                          <m:sup>
                            <m:r>
                              <a:rPr lang="en-US" sz="2000" b="1" i="1" smtClean="0">
                                <a:latin typeface="Cambria Math" panose="02040503050406030204" pitchFamily="18" charset="0"/>
                              </a:rPr>
                              <m:t>𝟐</m:t>
                            </m:r>
                          </m:sup>
                        </m:sSup>
                        <m:r>
                          <a:rPr lang="en-US" sz="2000" b="1" i="1" smtClean="0">
                            <a:latin typeface="Cambria Math" panose="02040503050406030204" pitchFamily="18" charset="0"/>
                          </a:rPr>
                          <m:t>+</m:t>
                        </m:r>
                        <m:sSup>
                          <m:sSupPr>
                            <m:ctrlPr>
                              <a:rPr lang="en-US" sz="2000" b="1" i="1" smtClean="0">
                                <a:latin typeface="Cambria Math" panose="02040503050406030204" pitchFamily="18" charset="0"/>
                              </a:rPr>
                            </m:ctrlPr>
                          </m:sSupPr>
                          <m:e>
                            <m:d>
                              <m:dPr>
                                <m:ctrlPr>
                                  <a:rPr lang="en-US" sz="2000" b="1" i="1" smtClean="0">
                                    <a:latin typeface="Cambria Math" panose="02040503050406030204" pitchFamily="18" charset="0"/>
                                  </a:rPr>
                                </m:ctrlPr>
                              </m:dPr>
                              <m:e>
                                <m:r>
                                  <a:rPr lang="en-US" sz="2000" b="1" i="1" smtClean="0">
                                    <a:latin typeface="Cambria Math" panose="02040503050406030204" pitchFamily="18" charset="0"/>
                                  </a:rPr>
                                  <m:t>𝒚</m:t>
                                </m:r>
                                <m:r>
                                  <a:rPr lang="en-US" sz="2000" b="1" i="1" smtClean="0">
                                    <a:latin typeface="Cambria Math" panose="02040503050406030204" pitchFamily="18" charset="0"/>
                                  </a:rPr>
                                  <m:t>𝟐</m:t>
                                </m:r>
                                <m:r>
                                  <a:rPr lang="en-US" sz="2000" b="1" i="1" smtClean="0">
                                    <a:latin typeface="Cambria Math" panose="02040503050406030204" pitchFamily="18" charset="0"/>
                                  </a:rPr>
                                  <m:t>(</m:t>
                                </m:r>
                                <m:r>
                                  <a:rPr lang="en-US" sz="2000" b="1" i="1" smtClean="0">
                                    <a:latin typeface="Cambria Math" panose="02040503050406030204" pitchFamily="18" charset="0"/>
                                  </a:rPr>
                                  <m:t>𝒕</m:t>
                                </m:r>
                                <m:r>
                                  <a:rPr lang="en-US" sz="2000" b="1" i="1" smtClean="0">
                                    <a:latin typeface="Cambria Math" panose="02040503050406030204" pitchFamily="18" charset="0"/>
                                  </a:rPr>
                                  <m:t>)−</m:t>
                                </m:r>
                                <m:r>
                                  <a:rPr lang="en-US" sz="2000" b="1" i="1" smtClean="0">
                                    <a:latin typeface="Cambria Math" panose="02040503050406030204" pitchFamily="18" charset="0"/>
                                  </a:rPr>
                                  <m:t>𝒚</m:t>
                                </m:r>
                                <m:r>
                                  <a:rPr lang="en-US" sz="2000" b="1" i="1" smtClean="0">
                                    <a:latin typeface="Cambria Math" panose="02040503050406030204" pitchFamily="18" charset="0"/>
                                  </a:rPr>
                                  <m:t>𝟏</m:t>
                                </m:r>
                                <m:r>
                                  <a:rPr lang="en-US" sz="2000" b="1" i="1" smtClean="0">
                                    <a:latin typeface="Cambria Math" panose="02040503050406030204" pitchFamily="18" charset="0"/>
                                  </a:rPr>
                                  <m:t>(</m:t>
                                </m:r>
                                <m:r>
                                  <a:rPr lang="en-US" sz="2000" b="1" i="1" smtClean="0">
                                    <a:latin typeface="Cambria Math" panose="02040503050406030204" pitchFamily="18" charset="0"/>
                                  </a:rPr>
                                  <m:t>𝒕</m:t>
                                </m:r>
                                <m:r>
                                  <a:rPr lang="en-US" sz="2000" b="1" i="1" smtClean="0">
                                    <a:latin typeface="Cambria Math" panose="02040503050406030204" pitchFamily="18" charset="0"/>
                                  </a:rPr>
                                  <m:t>)</m:t>
                                </m:r>
                              </m:e>
                            </m:d>
                          </m:e>
                          <m:sup>
                            <m:r>
                              <a:rPr lang="en-US" sz="2000" b="1" i="1" smtClean="0">
                                <a:latin typeface="Cambria Math" panose="02040503050406030204" pitchFamily="18" charset="0"/>
                              </a:rPr>
                              <m:t>𝟐</m:t>
                            </m:r>
                          </m:sup>
                        </m:sSup>
                      </m:e>
                    </m:rad>
                    <m:r>
                      <a:rPr lang="he-IL" sz="2000" b="1" i="1" smtClean="0">
                        <a:latin typeface="Cambria Math" panose="02040503050406030204" pitchFamily="18" charset="0"/>
                      </a:rPr>
                      <m:t>    </m:t>
                    </m:r>
                    <m:r>
                      <a:rPr lang="en-US" sz="2000" b="1" i="1" smtClean="0">
                        <a:latin typeface="Cambria Math" panose="02040503050406030204" pitchFamily="18" charset="0"/>
                      </a:rPr>
                      <m:t>,          </m:t>
                    </m:r>
                    <m:r>
                      <a:rPr lang="he-IL" sz="2000" b="1" i="1" smtClean="0">
                        <a:solidFill>
                          <a:schemeClr val="tx1"/>
                        </a:solidFill>
                        <a:latin typeface="Cambria Math" panose="02040503050406030204" pitchFamily="18" charset="0"/>
                        <a:ea typeface="Cambria Math" panose="02040503050406030204" pitchFamily="18" charset="0"/>
                      </a:rPr>
                      <m:t>𝜽</m:t>
                    </m:r>
                    <m:d>
                      <m:dPr>
                        <m:ctrlPr>
                          <a:rPr lang="en-US" sz="2000" b="1" i="1" smtClean="0">
                            <a:solidFill>
                              <a:schemeClr val="tx1"/>
                            </a:solidFill>
                            <a:latin typeface="Cambria Math" panose="02040503050406030204" pitchFamily="18" charset="0"/>
                            <a:ea typeface="Cambria Math" panose="02040503050406030204" pitchFamily="18" charset="0"/>
                          </a:rPr>
                        </m:ctrlPr>
                      </m:dPr>
                      <m:e>
                        <m:r>
                          <a:rPr lang="en-US" sz="2000" b="1" i="1" smtClean="0">
                            <a:solidFill>
                              <a:schemeClr val="tx1"/>
                            </a:solidFill>
                            <a:latin typeface="Cambria Math" panose="02040503050406030204" pitchFamily="18" charset="0"/>
                            <a:ea typeface="Cambria Math" panose="02040503050406030204" pitchFamily="18" charset="0"/>
                          </a:rPr>
                          <m:t>𝒕</m:t>
                        </m:r>
                      </m:e>
                    </m:d>
                    <m:r>
                      <a:rPr lang="en-US" sz="2000" b="1" i="1" smtClean="0">
                        <a:solidFill>
                          <a:schemeClr val="tx1"/>
                        </a:solidFill>
                        <a:latin typeface="Cambria Math" panose="02040503050406030204" pitchFamily="18" charset="0"/>
                        <a:ea typeface="Cambria Math" panose="02040503050406030204" pitchFamily="18" charset="0"/>
                      </a:rPr>
                      <m:t>=</m:t>
                    </m:r>
                    <m:r>
                      <a:rPr lang="en-US" sz="2000" b="1" i="1" smtClean="0">
                        <a:solidFill>
                          <a:schemeClr val="tx1"/>
                        </a:solidFill>
                        <a:latin typeface="Cambria Math" panose="02040503050406030204" pitchFamily="18" charset="0"/>
                        <a:ea typeface="Cambria Math" panose="02040503050406030204" pitchFamily="18" charset="0"/>
                      </a:rPr>
                      <m:t>𝒂𝒓𝒄𝒕𝒂𝒏</m:t>
                    </m:r>
                    <m:r>
                      <a:rPr lang="en-US" sz="2000" b="1" i="1" smtClean="0">
                        <a:solidFill>
                          <a:schemeClr val="tx1"/>
                        </a:solidFill>
                        <a:latin typeface="Cambria Math" panose="02040503050406030204" pitchFamily="18" charset="0"/>
                        <a:ea typeface="Cambria Math" panose="02040503050406030204" pitchFamily="18" charset="0"/>
                      </a:rPr>
                      <m:t> </m:t>
                    </m:r>
                    <m:f>
                      <m:fPr>
                        <m:ctrlPr>
                          <a:rPr lang="en-US" sz="2000" b="1" i="1" smtClean="0">
                            <a:solidFill>
                              <a:schemeClr val="tx1"/>
                            </a:solidFill>
                            <a:latin typeface="Cambria Math" panose="02040503050406030204" pitchFamily="18" charset="0"/>
                            <a:ea typeface="Cambria Math" panose="02040503050406030204" pitchFamily="18" charset="0"/>
                          </a:rPr>
                        </m:ctrlPr>
                      </m:fPr>
                      <m:num>
                        <m:r>
                          <a:rPr lang="en-US" sz="2000" b="1" i="1" smtClean="0">
                            <a:solidFill>
                              <a:schemeClr val="tx1"/>
                            </a:solidFill>
                            <a:latin typeface="Cambria Math" panose="02040503050406030204" pitchFamily="18" charset="0"/>
                            <a:ea typeface="Cambria Math" panose="02040503050406030204" pitchFamily="18" charset="0"/>
                          </a:rPr>
                          <m:t>𝒚</m:t>
                        </m:r>
                        <m:r>
                          <a:rPr lang="en-US" sz="2000" b="1" i="1" smtClean="0">
                            <a:solidFill>
                              <a:schemeClr val="tx1"/>
                            </a:solidFill>
                            <a:latin typeface="Cambria Math" panose="02040503050406030204" pitchFamily="18" charset="0"/>
                            <a:ea typeface="Cambria Math" panose="02040503050406030204" pitchFamily="18" charset="0"/>
                          </a:rPr>
                          <m:t>𝟐</m:t>
                        </m:r>
                        <m:d>
                          <m:dPr>
                            <m:ctrlPr>
                              <a:rPr lang="en-US" sz="2000" b="1" i="1" smtClean="0">
                                <a:solidFill>
                                  <a:schemeClr val="tx1"/>
                                </a:solidFill>
                                <a:latin typeface="Cambria Math" panose="02040503050406030204" pitchFamily="18" charset="0"/>
                                <a:ea typeface="Cambria Math" panose="02040503050406030204" pitchFamily="18" charset="0"/>
                              </a:rPr>
                            </m:ctrlPr>
                          </m:dPr>
                          <m:e>
                            <m:r>
                              <a:rPr lang="en-US" sz="2000" b="1" i="1" smtClean="0">
                                <a:solidFill>
                                  <a:schemeClr val="tx1"/>
                                </a:solidFill>
                                <a:latin typeface="Cambria Math" panose="02040503050406030204" pitchFamily="18" charset="0"/>
                                <a:ea typeface="Cambria Math" panose="02040503050406030204" pitchFamily="18" charset="0"/>
                              </a:rPr>
                              <m:t>𝒕</m:t>
                            </m:r>
                          </m:e>
                        </m:d>
                        <m:r>
                          <a:rPr lang="en-US" sz="2000" b="1" i="1" smtClean="0">
                            <a:solidFill>
                              <a:schemeClr val="tx1"/>
                            </a:solidFill>
                            <a:latin typeface="Cambria Math" panose="02040503050406030204" pitchFamily="18" charset="0"/>
                            <a:ea typeface="Cambria Math" panose="02040503050406030204" pitchFamily="18" charset="0"/>
                          </a:rPr>
                          <m:t>−</m:t>
                        </m:r>
                        <m:r>
                          <a:rPr lang="en-US" sz="2000" b="1" i="1" smtClean="0">
                            <a:solidFill>
                              <a:schemeClr val="tx1"/>
                            </a:solidFill>
                            <a:latin typeface="Cambria Math" panose="02040503050406030204" pitchFamily="18" charset="0"/>
                            <a:ea typeface="Cambria Math" panose="02040503050406030204" pitchFamily="18" charset="0"/>
                          </a:rPr>
                          <m:t>𝒚</m:t>
                        </m:r>
                        <m:r>
                          <a:rPr lang="en-US" sz="2000" b="1" i="1" smtClean="0">
                            <a:solidFill>
                              <a:schemeClr val="tx1"/>
                            </a:solidFill>
                            <a:latin typeface="Cambria Math" panose="02040503050406030204" pitchFamily="18" charset="0"/>
                            <a:ea typeface="Cambria Math" panose="02040503050406030204" pitchFamily="18" charset="0"/>
                          </a:rPr>
                          <m:t>𝟏</m:t>
                        </m:r>
                        <m:r>
                          <a:rPr lang="en-US" sz="2000" b="1" i="1" smtClean="0">
                            <a:solidFill>
                              <a:schemeClr val="tx1"/>
                            </a:solidFill>
                            <a:latin typeface="Cambria Math" panose="02040503050406030204" pitchFamily="18" charset="0"/>
                            <a:ea typeface="Cambria Math" panose="02040503050406030204" pitchFamily="18" charset="0"/>
                          </a:rPr>
                          <m:t>(</m:t>
                        </m:r>
                        <m:r>
                          <a:rPr lang="en-US" sz="2000" b="1" i="1" smtClean="0">
                            <a:solidFill>
                              <a:schemeClr val="tx1"/>
                            </a:solidFill>
                            <a:latin typeface="Cambria Math" panose="02040503050406030204" pitchFamily="18" charset="0"/>
                            <a:ea typeface="Cambria Math" panose="02040503050406030204" pitchFamily="18" charset="0"/>
                          </a:rPr>
                          <m:t>𝒕</m:t>
                        </m:r>
                        <m:r>
                          <a:rPr lang="en-US" sz="2000" b="1" i="1" smtClean="0">
                            <a:solidFill>
                              <a:schemeClr val="tx1"/>
                            </a:solidFill>
                            <a:latin typeface="Cambria Math" panose="02040503050406030204" pitchFamily="18" charset="0"/>
                            <a:ea typeface="Cambria Math" panose="02040503050406030204" pitchFamily="18" charset="0"/>
                          </a:rPr>
                          <m:t>)</m:t>
                        </m:r>
                      </m:num>
                      <m:den>
                        <m:r>
                          <a:rPr lang="en-US" sz="2000" b="1" i="1" smtClean="0">
                            <a:solidFill>
                              <a:schemeClr val="tx1"/>
                            </a:solidFill>
                            <a:latin typeface="Cambria Math" panose="02040503050406030204" pitchFamily="18" charset="0"/>
                            <a:ea typeface="Cambria Math" panose="02040503050406030204" pitchFamily="18" charset="0"/>
                          </a:rPr>
                          <m:t>𝒙</m:t>
                        </m:r>
                        <m:r>
                          <a:rPr lang="en-US" sz="2000" b="1" i="1" smtClean="0">
                            <a:solidFill>
                              <a:schemeClr val="tx1"/>
                            </a:solidFill>
                            <a:latin typeface="Cambria Math" panose="02040503050406030204" pitchFamily="18" charset="0"/>
                            <a:ea typeface="Cambria Math" panose="02040503050406030204" pitchFamily="18" charset="0"/>
                          </a:rPr>
                          <m:t>𝟐</m:t>
                        </m:r>
                        <m:d>
                          <m:dPr>
                            <m:ctrlPr>
                              <a:rPr lang="en-US" sz="2000" b="1" i="1" smtClean="0">
                                <a:solidFill>
                                  <a:schemeClr val="tx1"/>
                                </a:solidFill>
                                <a:latin typeface="Cambria Math" panose="02040503050406030204" pitchFamily="18" charset="0"/>
                                <a:ea typeface="Cambria Math" panose="02040503050406030204" pitchFamily="18" charset="0"/>
                              </a:rPr>
                            </m:ctrlPr>
                          </m:dPr>
                          <m:e>
                            <m:r>
                              <a:rPr lang="en-US" sz="2000" b="1" i="1" smtClean="0">
                                <a:solidFill>
                                  <a:schemeClr val="tx1"/>
                                </a:solidFill>
                                <a:latin typeface="Cambria Math" panose="02040503050406030204" pitchFamily="18" charset="0"/>
                                <a:ea typeface="Cambria Math" panose="02040503050406030204" pitchFamily="18" charset="0"/>
                              </a:rPr>
                              <m:t>𝒕</m:t>
                            </m:r>
                          </m:e>
                        </m:d>
                        <m:r>
                          <a:rPr lang="en-US" sz="2000" b="1" i="1" smtClean="0">
                            <a:solidFill>
                              <a:schemeClr val="tx1"/>
                            </a:solidFill>
                            <a:latin typeface="Cambria Math" panose="02040503050406030204" pitchFamily="18" charset="0"/>
                            <a:ea typeface="Cambria Math" panose="02040503050406030204" pitchFamily="18" charset="0"/>
                          </a:rPr>
                          <m:t>−</m:t>
                        </m:r>
                        <m:r>
                          <a:rPr lang="en-US" sz="2000" b="1" i="1" smtClean="0">
                            <a:solidFill>
                              <a:schemeClr val="tx1"/>
                            </a:solidFill>
                            <a:latin typeface="Cambria Math" panose="02040503050406030204" pitchFamily="18" charset="0"/>
                            <a:ea typeface="Cambria Math" panose="02040503050406030204" pitchFamily="18" charset="0"/>
                          </a:rPr>
                          <m:t>𝒙</m:t>
                        </m:r>
                        <m:r>
                          <a:rPr lang="en-US" sz="2000" b="1" i="1" smtClean="0">
                            <a:solidFill>
                              <a:schemeClr val="tx1"/>
                            </a:solidFill>
                            <a:latin typeface="Cambria Math" panose="02040503050406030204" pitchFamily="18" charset="0"/>
                            <a:ea typeface="Cambria Math" panose="02040503050406030204" pitchFamily="18" charset="0"/>
                          </a:rPr>
                          <m:t>𝟏</m:t>
                        </m:r>
                        <m:r>
                          <a:rPr lang="en-US" sz="2000" b="1" i="1" smtClean="0">
                            <a:solidFill>
                              <a:schemeClr val="tx1"/>
                            </a:solidFill>
                            <a:latin typeface="Cambria Math" panose="02040503050406030204" pitchFamily="18" charset="0"/>
                            <a:ea typeface="Cambria Math" panose="02040503050406030204" pitchFamily="18" charset="0"/>
                          </a:rPr>
                          <m:t>(</m:t>
                        </m:r>
                        <m:r>
                          <a:rPr lang="en-US" sz="2000" b="1" i="1" smtClean="0">
                            <a:solidFill>
                              <a:schemeClr val="tx1"/>
                            </a:solidFill>
                            <a:latin typeface="Cambria Math" panose="02040503050406030204" pitchFamily="18" charset="0"/>
                            <a:ea typeface="Cambria Math" panose="02040503050406030204" pitchFamily="18" charset="0"/>
                          </a:rPr>
                          <m:t>𝒕</m:t>
                        </m:r>
                        <m:r>
                          <a:rPr lang="en-US" sz="2000" b="1" i="1" smtClean="0">
                            <a:solidFill>
                              <a:schemeClr val="tx1"/>
                            </a:solidFill>
                            <a:latin typeface="Cambria Math" panose="02040503050406030204" pitchFamily="18" charset="0"/>
                            <a:ea typeface="Cambria Math" panose="02040503050406030204" pitchFamily="18" charset="0"/>
                          </a:rPr>
                          <m:t>)</m:t>
                        </m:r>
                      </m:den>
                    </m:f>
                  </m:oMath>
                </a14:m>
                <a:endParaRPr lang="en-US" sz="2000" b="1" dirty="0">
                  <a:solidFill>
                    <a:schemeClr val="tx1"/>
                  </a:solidFill>
                  <a:ea typeface="Cambria Math" panose="02040503050406030204" pitchFamily="18" charset="0"/>
                </a:endParaRPr>
              </a:p>
              <a:p>
                <a:pPr marL="0" indent="0" algn="l" rtl="0">
                  <a:spcBef>
                    <a:spcPts val="120"/>
                  </a:spcBef>
                  <a:buNone/>
                </a:pPr>
                <a:r>
                  <a:rPr lang="en-US" sz="2000" b="1" dirty="0"/>
                  <a:t>Then, we collected distance values d(1), d(2), . . . , d(T) and I fitted a linear model: L</a:t>
                </a:r>
                <a14:m>
                  <m:oMath xmlns:m="http://schemas.openxmlformats.org/officeDocument/2006/math">
                    <m:r>
                      <a:rPr lang="en-US" sz="2000" b="1" i="1" smtClean="0">
                        <a:latin typeface="Cambria Math" panose="02040503050406030204" pitchFamily="18" charset="0"/>
                        <a:ea typeface="Cambria Math" panose="02040503050406030204" pitchFamily="18" charset="0"/>
                      </a:rPr>
                      <m:t>≈</m:t>
                    </m:r>
                    <m:r>
                      <m:rPr>
                        <m:sty m:val="p"/>
                      </m:rPr>
                      <a:rPr lang="en-US" sz="2000" b="1" i="1" smtClean="0">
                        <a:latin typeface="Cambria Math" panose="02040503050406030204" pitchFamily="18" charset="0"/>
                        <a:ea typeface="Cambria Math" panose="02040503050406030204" pitchFamily="18" charset="0"/>
                      </a:rPr>
                      <m:t>c</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𝜷</m:t>
                    </m:r>
                  </m:oMath>
                </a14:m>
                <a:endParaRPr lang="en-US" sz="2000" b="1" dirty="0">
                  <a:ea typeface="Cambria Math" panose="02040503050406030204" pitchFamily="18" charset="0"/>
                </a:endParaRPr>
              </a:p>
              <a:p>
                <a:pPr marL="0" indent="0" algn="l" rtl="0">
                  <a:spcBef>
                    <a:spcPts val="120"/>
                  </a:spcBef>
                  <a:buNone/>
                </a:pPr>
                <a:r>
                  <a:rPr lang="en-US" sz="2000" b="1" dirty="0">
                    <a:solidFill>
                      <a:schemeClr val="tx1"/>
                    </a:solidFill>
                  </a:rPr>
                  <a:t>Collision candidate if slope </a:t>
                </a:r>
                <a14:m>
                  <m:oMath xmlns:m="http://schemas.openxmlformats.org/officeDocument/2006/math">
                    <m:r>
                      <a:rPr lang="en-US" sz="2000" b="1" i="1" smtClean="0">
                        <a:solidFill>
                          <a:schemeClr val="tx1"/>
                        </a:solidFill>
                        <a:effectLst>
                          <a:glow rad="228600">
                            <a:schemeClr val="accent4">
                              <a:satMod val="175000"/>
                              <a:alpha val="40000"/>
                            </a:schemeClr>
                          </a:glow>
                        </a:effectLst>
                        <a:latin typeface="Cambria Math" panose="02040503050406030204" pitchFamily="18" charset="0"/>
                        <a:ea typeface="Cambria Math" panose="02040503050406030204" pitchFamily="18" charset="0"/>
                      </a:rPr>
                      <m:t>𝜷</m:t>
                    </m:r>
                    <m:r>
                      <a:rPr lang="en-US" sz="2000" b="1" i="1" smtClean="0">
                        <a:solidFill>
                          <a:schemeClr val="tx1"/>
                        </a:solidFill>
                        <a:effectLst>
                          <a:glow rad="228600">
                            <a:schemeClr val="accent4">
                              <a:satMod val="175000"/>
                              <a:alpha val="40000"/>
                            </a:schemeClr>
                          </a:glow>
                        </a:effectLst>
                        <a:latin typeface="Cambria Math" panose="02040503050406030204" pitchFamily="18" charset="0"/>
                        <a:ea typeface="Cambria Math" panose="02040503050406030204" pitchFamily="18" charset="0"/>
                      </a:rPr>
                      <m:t>&lt;−</m:t>
                    </m:r>
                    <m:r>
                      <a:rPr lang="en-US" sz="2000" b="1" i="1" smtClean="0">
                        <a:solidFill>
                          <a:schemeClr val="tx1"/>
                        </a:solidFill>
                        <a:effectLst>
                          <a:glow rad="228600">
                            <a:schemeClr val="accent4">
                              <a:satMod val="175000"/>
                              <a:alpha val="40000"/>
                            </a:schemeClr>
                          </a:glow>
                        </a:effectLst>
                        <a:latin typeface="Cambria Math" panose="02040503050406030204" pitchFamily="18" charset="0"/>
                        <a:ea typeface="Cambria Math" panose="02040503050406030204" pitchFamily="18" charset="0"/>
                      </a:rPr>
                      <m:t>𝑻𝒅</m:t>
                    </m:r>
                    <m:r>
                      <a:rPr lang="en-US" sz="2000" b="1" i="1" smtClean="0">
                        <a:solidFill>
                          <a:schemeClr val="tx1"/>
                        </a:solidFill>
                        <a:effectLst>
                          <a:glow rad="228600">
                            <a:schemeClr val="accent4">
                              <a:satMod val="175000"/>
                              <a:alpha val="40000"/>
                            </a:schemeClr>
                          </a:glow>
                        </a:effectLst>
                        <a:latin typeface="Cambria Math" panose="02040503050406030204" pitchFamily="18" charset="0"/>
                        <a:ea typeface="Cambria Math" panose="02040503050406030204" pitchFamily="18" charset="0"/>
                      </a:rPr>
                      <m:t>   →</m:t>
                    </m:r>
                    <m:r>
                      <a:rPr lang="en-US" sz="2000" b="1" i="1" smtClean="0">
                        <a:solidFill>
                          <a:schemeClr val="tx1"/>
                        </a:solidFill>
                        <a:effectLst>
                          <a:glow>
                            <a:schemeClr val="bg1"/>
                          </a:glow>
                        </a:effectLst>
                        <a:latin typeface="Cambria Math" panose="02040503050406030204" pitchFamily="18" charset="0"/>
                        <a:ea typeface="Cambria Math" panose="02040503050406030204" pitchFamily="18" charset="0"/>
                      </a:rPr>
                      <m:t>𝑻𝒅</m:t>
                    </m:r>
                    <m:r>
                      <m:rPr>
                        <m:nor/>
                      </m:rPr>
                      <a:rPr lang="en-US" sz="2000" b="1" i="0" smtClean="0">
                        <a:solidFill>
                          <a:schemeClr val="tx1"/>
                        </a:solidFill>
                        <a:effectLst>
                          <a:glow>
                            <a:schemeClr val="bg1"/>
                          </a:glow>
                        </a:effectLst>
                        <a:latin typeface="Cambria Math" panose="02040503050406030204" pitchFamily="18" charset="0"/>
                        <a:ea typeface="Cambria Math" panose="02040503050406030204" pitchFamily="18" charset="0"/>
                      </a:rPr>
                      <m:t> </m:t>
                    </m:r>
                    <m:r>
                      <m:rPr>
                        <m:nor/>
                      </m:rPr>
                      <a:rPr lang="en-US" sz="2000" b="1" dirty="0"/>
                      <m:t>is</m:t>
                    </m:r>
                    <m:r>
                      <m:rPr>
                        <m:nor/>
                      </m:rPr>
                      <a:rPr lang="en-US" sz="2000" b="1" dirty="0"/>
                      <m:t> </m:t>
                    </m:r>
                    <m:r>
                      <m:rPr>
                        <m:nor/>
                      </m:rPr>
                      <a:rPr lang="en-US" sz="2000" b="1" dirty="0"/>
                      <m:t>a</m:t>
                    </m:r>
                    <m:r>
                      <m:rPr>
                        <m:nor/>
                      </m:rPr>
                      <a:rPr lang="en-US" sz="2000" b="1" dirty="0"/>
                      <m:t> </m:t>
                    </m:r>
                    <m:r>
                      <m:rPr>
                        <m:nor/>
                      </m:rPr>
                      <a:rPr lang="en-US" sz="2000" b="1" dirty="0"/>
                      <m:t>threshold</m:t>
                    </m:r>
                    <m:r>
                      <m:rPr>
                        <m:nor/>
                      </m:rPr>
                      <a:rPr lang="en-US" sz="2000" b="1" dirty="0"/>
                      <m:t> </m:t>
                    </m:r>
                    <m:r>
                      <m:rPr>
                        <m:nor/>
                      </m:rPr>
                      <a:rPr lang="en-US" sz="2000" b="1" dirty="0"/>
                      <m:t>to</m:t>
                    </m:r>
                    <m:r>
                      <m:rPr>
                        <m:nor/>
                      </m:rPr>
                      <a:rPr lang="en-US" sz="2000" b="1" dirty="0"/>
                      <m:t> </m:t>
                    </m:r>
                    <m:r>
                      <m:rPr>
                        <m:nor/>
                      </m:rPr>
                      <a:rPr lang="en-US" sz="2000" b="1" dirty="0"/>
                      <m:t>filter</m:t>
                    </m:r>
                    <m:r>
                      <m:rPr>
                        <m:nor/>
                      </m:rPr>
                      <a:rPr lang="en-US" sz="2000" b="1" dirty="0"/>
                      <m:t> </m:t>
                    </m:r>
                    <m:r>
                      <m:rPr>
                        <m:nor/>
                      </m:rPr>
                      <a:rPr lang="en-US" sz="2000" b="1" dirty="0"/>
                      <m:t>out</m:t>
                    </m:r>
                    <m:r>
                      <m:rPr>
                        <m:nor/>
                      </m:rPr>
                      <a:rPr lang="en-US" sz="2000" b="1" dirty="0"/>
                      <m:t> </m:t>
                    </m:r>
                    <m:r>
                      <m:rPr>
                        <m:nor/>
                      </m:rPr>
                      <a:rPr lang="en-US" sz="2000" b="1" dirty="0"/>
                      <m:t>noise</m:t>
                    </m:r>
                  </m:oMath>
                </a14:m>
                <a:endParaRPr lang="en-US" sz="2000" b="1" dirty="0"/>
              </a:p>
              <a:p>
                <a:pPr marL="0" indent="0" algn="l" rtl="0">
                  <a:buNone/>
                </a:pPr>
                <a:r>
                  <a:rPr lang="en-US" sz="2000" b="1" u="sng" dirty="0"/>
                  <a:t>Angle Stability:</a:t>
                </a:r>
              </a:p>
              <a:p>
                <a:pPr marL="0" indent="0" algn="l" rtl="0">
                  <a:lnSpc>
                    <a:spcPct val="150000"/>
                  </a:lnSpc>
                  <a:buNone/>
                </a:pPr>
                <a14:m>
                  <m:oMathPara xmlns:m="http://schemas.openxmlformats.org/officeDocument/2006/math">
                    <m:oMathParaPr>
                      <m:jc m:val="left"/>
                    </m:oMathParaPr>
                    <m:oMath xmlns:m="http://schemas.openxmlformats.org/officeDocument/2006/math">
                      <m:r>
                        <a:rPr lang="en-US" sz="2000" b="1" i="1" smtClean="0">
                          <a:solidFill>
                            <a:schemeClr val="tx1"/>
                          </a:solidFill>
                          <a:effectLst>
                            <a:glow rad="228600">
                              <a:schemeClr val="accent4">
                                <a:satMod val="175000"/>
                                <a:alpha val="40000"/>
                              </a:schemeClr>
                            </a:glow>
                            <a:outerShdw blurRad="25400" sx="4000" sy="4000" algn="ctr" rotWithShape="0">
                              <a:schemeClr val="bg1"/>
                            </a:outerShdw>
                          </a:effectLst>
                          <a:latin typeface="Cambria Math" panose="02040503050406030204" pitchFamily="18" charset="0"/>
                          <a:ea typeface="Cambria Math" panose="02040503050406030204" pitchFamily="18" charset="0"/>
                        </a:rPr>
                        <m:t>∆</m:t>
                      </m:r>
                      <m:r>
                        <a:rPr lang="en-US" sz="2000" b="1" i="1" smtClean="0">
                          <a:solidFill>
                            <a:schemeClr val="tx1"/>
                          </a:solidFill>
                          <a:effectLst>
                            <a:glow rad="228600">
                              <a:schemeClr val="accent4">
                                <a:satMod val="175000"/>
                                <a:alpha val="40000"/>
                              </a:schemeClr>
                            </a:glow>
                            <a:outerShdw blurRad="25400" sx="4000" sy="4000" algn="ctr" rotWithShape="0">
                              <a:schemeClr val="bg1"/>
                            </a:outerShdw>
                          </a:effectLst>
                          <a:latin typeface="Cambria Math" panose="02040503050406030204" pitchFamily="18" charset="0"/>
                          <a:ea typeface="Cambria Math" panose="02040503050406030204" pitchFamily="18" charset="0"/>
                        </a:rPr>
                        <m:t>𝜽</m:t>
                      </m:r>
                      <m:r>
                        <a:rPr lang="en-US" sz="2000" b="1" i="1" smtClean="0">
                          <a:solidFill>
                            <a:schemeClr val="tx1"/>
                          </a:solidFill>
                          <a:effectLst>
                            <a:glow rad="228600">
                              <a:schemeClr val="accent4">
                                <a:satMod val="175000"/>
                                <a:alpha val="40000"/>
                              </a:schemeClr>
                            </a:glow>
                            <a:outerShdw blurRad="25400" sx="4000" sy="4000" algn="ctr" rotWithShape="0">
                              <a:schemeClr val="bg1"/>
                            </a:outerShdw>
                          </a:effectLst>
                          <a:latin typeface="Cambria Math" panose="02040503050406030204" pitchFamily="18" charset="0"/>
                          <a:ea typeface="Cambria Math" panose="02040503050406030204" pitchFamily="18" charset="0"/>
                        </a:rPr>
                        <m:t>=</m:t>
                      </m:r>
                      <m:r>
                        <a:rPr lang="en-US" sz="2000" b="1" i="1" smtClean="0">
                          <a:solidFill>
                            <a:schemeClr val="tx1"/>
                          </a:solidFill>
                          <a:effectLst>
                            <a:glow rad="228600">
                              <a:schemeClr val="accent4">
                                <a:satMod val="175000"/>
                                <a:alpha val="40000"/>
                              </a:schemeClr>
                            </a:glow>
                            <a:outerShdw blurRad="25400" sx="4000" sy="4000" algn="ctr" rotWithShape="0">
                              <a:schemeClr val="bg1"/>
                            </a:outerShdw>
                          </a:effectLst>
                          <a:latin typeface="Cambria Math" panose="02040503050406030204" pitchFamily="18" charset="0"/>
                          <a:ea typeface="Cambria Math" panose="02040503050406030204" pitchFamily="18" charset="0"/>
                        </a:rPr>
                        <m:t>𝒎𝒂𝒙</m:t>
                      </m:r>
                      <m:r>
                        <a:rPr lang="en-US" sz="2000" b="1" i="1" smtClean="0">
                          <a:solidFill>
                            <a:schemeClr val="tx1"/>
                          </a:solidFill>
                          <a:effectLst>
                            <a:glow rad="228600">
                              <a:schemeClr val="accent4">
                                <a:satMod val="175000"/>
                                <a:alpha val="40000"/>
                              </a:schemeClr>
                            </a:glow>
                            <a:outerShdw blurRad="25400" sx="4000" sy="4000" algn="ctr" rotWithShape="0">
                              <a:schemeClr val="bg1"/>
                            </a:outerShdw>
                          </a:effectLst>
                          <a:latin typeface="Cambria Math" panose="02040503050406030204" pitchFamily="18" charset="0"/>
                          <a:ea typeface="Cambria Math" panose="02040503050406030204" pitchFamily="18" charset="0"/>
                        </a:rPr>
                        <m:t>𝜽</m:t>
                      </m:r>
                      <m:d>
                        <m:dPr>
                          <m:ctrlPr>
                            <a:rPr lang="en-US" sz="2000" b="1" i="1" smtClean="0">
                              <a:solidFill>
                                <a:schemeClr val="tx1"/>
                              </a:solidFill>
                              <a:effectLst>
                                <a:glow rad="228600">
                                  <a:schemeClr val="accent4">
                                    <a:satMod val="175000"/>
                                    <a:alpha val="40000"/>
                                  </a:schemeClr>
                                </a:glow>
                                <a:outerShdw blurRad="25400" sx="4000" sy="4000" algn="ctr" rotWithShape="0">
                                  <a:schemeClr val="bg1"/>
                                </a:outerShdw>
                              </a:effectLst>
                              <a:latin typeface="Cambria Math" panose="02040503050406030204" pitchFamily="18" charset="0"/>
                              <a:ea typeface="Cambria Math" panose="02040503050406030204" pitchFamily="18" charset="0"/>
                            </a:rPr>
                          </m:ctrlPr>
                        </m:dPr>
                        <m:e>
                          <m:r>
                            <a:rPr lang="en-US" sz="2000" b="1" i="1" smtClean="0">
                              <a:solidFill>
                                <a:schemeClr val="tx1"/>
                              </a:solidFill>
                              <a:effectLst>
                                <a:glow rad="228600">
                                  <a:schemeClr val="accent4">
                                    <a:satMod val="175000"/>
                                    <a:alpha val="40000"/>
                                  </a:schemeClr>
                                </a:glow>
                                <a:outerShdw blurRad="25400" sx="4000" sy="4000" algn="ctr" rotWithShape="0">
                                  <a:schemeClr val="bg1"/>
                                </a:outerShdw>
                              </a:effectLst>
                              <a:latin typeface="Cambria Math" panose="02040503050406030204" pitchFamily="18" charset="0"/>
                              <a:ea typeface="Cambria Math" panose="02040503050406030204" pitchFamily="18" charset="0"/>
                            </a:rPr>
                            <m:t>𝒕</m:t>
                          </m:r>
                        </m:e>
                      </m:d>
                      <m:r>
                        <a:rPr lang="en-US" sz="2000" b="1" i="1" smtClean="0">
                          <a:solidFill>
                            <a:schemeClr val="tx1"/>
                          </a:solidFill>
                          <a:effectLst>
                            <a:glow rad="228600">
                              <a:schemeClr val="accent4">
                                <a:satMod val="175000"/>
                                <a:alpha val="40000"/>
                              </a:schemeClr>
                            </a:glow>
                            <a:outerShdw blurRad="25400" sx="4000" sy="4000" algn="ctr" rotWithShape="0">
                              <a:schemeClr val="bg1"/>
                            </a:outerShdw>
                          </a:effectLst>
                          <a:latin typeface="Cambria Math" panose="02040503050406030204" pitchFamily="18" charset="0"/>
                          <a:ea typeface="Cambria Math" panose="02040503050406030204" pitchFamily="18" charset="0"/>
                        </a:rPr>
                        <m:t>−</m:t>
                      </m:r>
                      <m:r>
                        <a:rPr lang="en-US" sz="2000" b="1" i="1" smtClean="0">
                          <a:solidFill>
                            <a:schemeClr val="tx1"/>
                          </a:solidFill>
                          <a:effectLst>
                            <a:glow rad="228600">
                              <a:schemeClr val="accent4">
                                <a:satMod val="175000"/>
                                <a:alpha val="40000"/>
                              </a:schemeClr>
                            </a:glow>
                            <a:outerShdw blurRad="25400" sx="4000" sy="4000" algn="ctr" rotWithShape="0">
                              <a:schemeClr val="bg1"/>
                            </a:outerShdw>
                          </a:effectLst>
                          <a:latin typeface="Cambria Math" panose="02040503050406030204" pitchFamily="18" charset="0"/>
                          <a:ea typeface="Cambria Math" panose="02040503050406030204" pitchFamily="18" charset="0"/>
                        </a:rPr>
                        <m:t>𝒎𝒊𝒏</m:t>
                      </m:r>
                      <m:r>
                        <a:rPr lang="en-US" sz="2000" b="1" i="1" smtClean="0">
                          <a:solidFill>
                            <a:schemeClr val="tx1"/>
                          </a:solidFill>
                          <a:effectLst>
                            <a:glow rad="228600">
                              <a:schemeClr val="accent4">
                                <a:satMod val="175000"/>
                                <a:alpha val="40000"/>
                              </a:schemeClr>
                            </a:glow>
                            <a:outerShdw blurRad="25400" sx="4000" sy="4000" algn="ctr" rotWithShape="0">
                              <a:schemeClr val="bg1"/>
                            </a:outerShdw>
                          </a:effectLst>
                          <a:latin typeface="Cambria Math" panose="02040503050406030204" pitchFamily="18" charset="0"/>
                          <a:ea typeface="Cambria Math" panose="02040503050406030204" pitchFamily="18" charset="0"/>
                        </a:rPr>
                        <m:t>𝜽</m:t>
                      </m:r>
                      <m:r>
                        <a:rPr lang="en-US" sz="2000" b="1" i="1" smtClean="0">
                          <a:solidFill>
                            <a:schemeClr val="tx1"/>
                          </a:solidFill>
                          <a:effectLst>
                            <a:glow rad="228600">
                              <a:schemeClr val="accent4">
                                <a:satMod val="175000"/>
                                <a:alpha val="40000"/>
                              </a:schemeClr>
                            </a:glow>
                            <a:outerShdw blurRad="25400" sx="4000" sy="4000" algn="ctr" rotWithShape="0">
                              <a:schemeClr val="bg1"/>
                            </a:outerShdw>
                          </a:effectLst>
                          <a:latin typeface="Cambria Math" panose="02040503050406030204" pitchFamily="18" charset="0"/>
                          <a:ea typeface="Cambria Math" panose="02040503050406030204" pitchFamily="18" charset="0"/>
                        </a:rPr>
                        <m:t>(</m:t>
                      </m:r>
                      <m:r>
                        <a:rPr lang="en-US" sz="2000" b="1" i="1" smtClean="0">
                          <a:solidFill>
                            <a:schemeClr val="tx1"/>
                          </a:solidFill>
                          <a:effectLst>
                            <a:glow rad="228600">
                              <a:schemeClr val="accent4">
                                <a:satMod val="175000"/>
                                <a:alpha val="40000"/>
                              </a:schemeClr>
                            </a:glow>
                            <a:outerShdw blurRad="25400" sx="4000" sy="4000" algn="ctr" rotWithShape="0">
                              <a:schemeClr val="bg1"/>
                            </a:outerShdw>
                          </a:effectLst>
                          <a:latin typeface="Cambria Math" panose="02040503050406030204" pitchFamily="18" charset="0"/>
                          <a:ea typeface="Cambria Math" panose="02040503050406030204" pitchFamily="18" charset="0"/>
                        </a:rPr>
                        <m:t>𝒕</m:t>
                      </m:r>
                      <m:r>
                        <a:rPr lang="en-US" sz="2000" b="1" i="1" smtClean="0">
                          <a:effectLst>
                            <a:glow rad="228600">
                              <a:schemeClr val="accent4">
                                <a:satMod val="175000"/>
                                <a:alpha val="40000"/>
                              </a:schemeClr>
                            </a:glow>
                            <a:outerShdw blurRad="25400" sx="4000" sy="4000" algn="ctr" rotWithShape="0">
                              <a:schemeClr val="bg1"/>
                            </a:outerShdw>
                          </a:effectLst>
                          <a:latin typeface="Cambria Math" panose="02040503050406030204" pitchFamily="18" charset="0"/>
                          <a:ea typeface="Cambria Math" panose="02040503050406030204" pitchFamily="18" charset="0"/>
                        </a:rPr>
                        <m:t>)</m:t>
                      </m:r>
                    </m:oMath>
                  </m:oMathPara>
                </a14:m>
                <a:endParaRPr lang="en-US" sz="2000" b="1" dirty="0">
                  <a:effectLst>
                    <a:glow rad="228600">
                      <a:schemeClr val="accent4">
                        <a:satMod val="175000"/>
                        <a:alpha val="40000"/>
                      </a:schemeClr>
                    </a:glow>
                    <a:outerShdw blurRad="25400" sx="4000" sy="4000" algn="ctr" rotWithShape="0">
                      <a:schemeClr val="bg1"/>
                    </a:outerShdw>
                  </a:effectLst>
                </a:endParaRPr>
              </a:p>
              <a:p>
                <a:pPr marL="0" indent="0" algn="l" rtl="0">
                  <a:buNone/>
                </a:pPr>
                <a:endParaRPr lang="en-US" sz="2000" b="1" dirty="0">
                  <a:effectLst>
                    <a:glow rad="1104900">
                      <a:schemeClr val="accent4">
                        <a:lumMod val="40000"/>
                        <a:lumOff val="60000"/>
                        <a:alpha val="40000"/>
                      </a:schemeClr>
                    </a:glow>
                    <a:outerShdw blurRad="12700" sx="1000" sy="1000" algn="ctr" rotWithShape="0">
                      <a:srgbClr val="000000">
                        <a:alpha val="43137"/>
                      </a:srgbClr>
                    </a:outerShdw>
                  </a:effectLst>
                </a:endParaRPr>
              </a:p>
              <a:p>
                <a:pPr marL="0" indent="0" algn="l" rtl="0">
                  <a:buNone/>
                </a:pPr>
                <a:r>
                  <a:rPr lang="en-US" sz="3200" b="1" dirty="0">
                    <a:effectLst>
                      <a:glow>
                        <a:srgbClr val="FF0000"/>
                      </a:glow>
                      <a:outerShdw blurRad="50800" dist="50800" dir="5400000" algn="ctr" rotWithShape="0">
                        <a:srgbClr val="FF0000"/>
                      </a:outerShdw>
                    </a:effectLst>
                  </a:rPr>
                  <a:t>C</a:t>
                </a:r>
                <a14:m>
                  <m:oMath xmlns:m="http://schemas.openxmlformats.org/officeDocument/2006/math">
                    <m:r>
                      <a:rPr lang="en-US" sz="3200" b="1" i="0" smtClean="0">
                        <a:effectLst>
                          <a:glow>
                            <a:srgbClr val="FF0000"/>
                          </a:glow>
                          <a:outerShdw blurRad="50800" dist="50800" dir="5400000" algn="ctr" rotWithShape="0">
                            <a:srgbClr val="FF0000"/>
                          </a:outerShdw>
                        </a:effectLst>
                        <a:latin typeface="Cambria Math" panose="02040503050406030204" pitchFamily="18" charset="0"/>
                        <a:ea typeface="Cambria Math" panose="02040503050406030204" pitchFamily="18" charset="0"/>
                      </a:rPr>
                      <m:t>𝐨𝐥𝐥𝐢𝐬𝐢𝐨𝐧</m:t>
                    </m:r>
                    <m:r>
                      <a:rPr lang="en-US" sz="3200" b="1" i="0" smtClean="0">
                        <a:effectLst>
                          <a:glow>
                            <a:srgbClr val="FF0000"/>
                          </a:glow>
                          <a:outerShdw blurRad="50800" dist="50800" dir="5400000" algn="ctr" rotWithShape="0">
                            <a:srgbClr val="FF0000"/>
                          </a:outerShdw>
                        </a:effectLst>
                        <a:latin typeface="Cambria Math" panose="02040503050406030204" pitchFamily="18" charset="0"/>
                        <a:ea typeface="Cambria Math" panose="02040503050406030204" pitchFamily="18" charset="0"/>
                      </a:rPr>
                      <m:t> </m:t>
                    </m:r>
                    <m:r>
                      <a:rPr lang="en-US" sz="3200" b="1" i="1" smtClean="0">
                        <a:effectLst>
                          <a:glow>
                            <a:srgbClr val="FF0000"/>
                          </a:glow>
                          <a:outerShdw blurRad="50800" dist="50800" dir="5400000" algn="ctr" rotWithShape="0">
                            <a:srgbClr val="FF0000"/>
                          </a:outerShdw>
                        </a:effectLst>
                        <a:latin typeface="Cambria Math" panose="02040503050406030204" pitchFamily="18" charset="0"/>
                        <a:ea typeface="Cambria Math" panose="02040503050406030204" pitchFamily="18" charset="0"/>
                      </a:rPr>
                      <m:t>𝑪𝒐𝒖𝒓𝒔𝒆</m:t>
                    </m:r>
                    <m:r>
                      <a:rPr lang="en-US" sz="3200" b="1" i="1" smtClean="0">
                        <a:effectLst>
                          <a:glow>
                            <a:srgbClr val="FF0000"/>
                          </a:glow>
                          <a:outerShdw blurRad="50800" dist="50800" dir="5400000" algn="ctr" rotWithShape="0">
                            <a:srgbClr val="FF0000"/>
                          </a:outerShdw>
                        </a:effectLst>
                        <a:latin typeface="Cambria Math" panose="02040503050406030204" pitchFamily="18" charset="0"/>
                        <a:ea typeface="Cambria Math" panose="02040503050406030204" pitchFamily="18" charset="0"/>
                      </a:rPr>
                      <m:t> ↔</m:t>
                    </m:r>
                  </m:oMath>
                </a14:m>
                <a:r>
                  <a:rPr lang="en-US" sz="3200" b="1" dirty="0">
                    <a:effectLst>
                      <a:glow>
                        <a:srgbClr val="FF0000"/>
                      </a:glow>
                      <a:outerShdw blurRad="50800" dist="50800" dir="5400000" algn="ctr" rotWithShape="0">
                        <a:srgbClr val="FF0000"/>
                      </a:outerShdw>
                    </a:effectLst>
                  </a:rPr>
                  <a:t>  </a:t>
                </a:r>
                <a14:m>
                  <m:oMath xmlns:m="http://schemas.openxmlformats.org/officeDocument/2006/math">
                    <m:r>
                      <a:rPr lang="en-US" sz="3200" b="1" i="0" smtClean="0">
                        <a:effectLst>
                          <a:glow>
                            <a:srgbClr val="FF0000"/>
                          </a:glow>
                          <a:outerShdw blurRad="50800" dist="50800" dir="5400000" algn="ctr" rotWithShape="0">
                            <a:srgbClr val="FF0000"/>
                          </a:outerShdw>
                        </a:effectLst>
                        <a:latin typeface="Cambria Math" panose="02040503050406030204" pitchFamily="18" charset="0"/>
                        <a:ea typeface="Cambria Math" panose="02040503050406030204" pitchFamily="18" charset="0"/>
                      </a:rPr>
                      <m:t>(</m:t>
                    </m:r>
                    <m:r>
                      <a:rPr lang="en-US" sz="3200" b="1" i="1" smtClean="0">
                        <a:effectLst>
                          <a:glow>
                            <a:srgbClr val="FF0000"/>
                          </a:glow>
                          <a:outerShdw blurRad="50800" dist="50800" dir="5400000" algn="ctr" rotWithShape="0">
                            <a:srgbClr val="FF0000"/>
                          </a:outerShdw>
                        </a:effectLst>
                        <a:latin typeface="Cambria Math" panose="02040503050406030204" pitchFamily="18" charset="0"/>
                        <a:ea typeface="Cambria Math" panose="02040503050406030204" pitchFamily="18" charset="0"/>
                      </a:rPr>
                      <m:t>𝜷</m:t>
                    </m:r>
                    <m:r>
                      <a:rPr lang="en-US" sz="3200" b="1" i="1" smtClean="0">
                        <a:effectLst>
                          <a:glow>
                            <a:srgbClr val="FF0000"/>
                          </a:glow>
                          <a:outerShdw blurRad="50800" dist="50800" dir="5400000" algn="ctr" rotWithShape="0">
                            <a:srgbClr val="FF0000"/>
                          </a:outerShdw>
                        </a:effectLst>
                        <a:latin typeface="Cambria Math" panose="02040503050406030204" pitchFamily="18" charset="0"/>
                        <a:ea typeface="Cambria Math" panose="02040503050406030204" pitchFamily="18" charset="0"/>
                      </a:rPr>
                      <m:t>&lt;−</m:t>
                    </m:r>
                    <m:r>
                      <a:rPr lang="en-US" sz="3200" b="1" i="1">
                        <a:effectLst>
                          <a:glow>
                            <a:srgbClr val="FF0000"/>
                          </a:glow>
                          <a:outerShdw blurRad="50800" dist="50800" dir="5400000" algn="ctr" rotWithShape="0">
                            <a:srgbClr val="FF0000"/>
                          </a:outerShdw>
                        </a:effectLst>
                        <a:latin typeface="Cambria Math" panose="02040503050406030204" pitchFamily="18" charset="0"/>
                        <a:ea typeface="Cambria Math" panose="02040503050406030204" pitchFamily="18" charset="0"/>
                      </a:rPr>
                      <m:t>𝜷</m:t>
                    </m:r>
                    <m:r>
                      <a:rPr lang="en-US" sz="3200" b="1" i="1" smtClean="0">
                        <a:effectLst>
                          <a:glow>
                            <a:srgbClr val="FF0000"/>
                          </a:glow>
                          <a:outerShdw blurRad="50800" dist="50800" dir="5400000" algn="ctr" rotWithShape="0">
                            <a:srgbClr val="FF0000"/>
                          </a:outerShdw>
                        </a:effectLst>
                        <a:latin typeface="Cambria Math" panose="02040503050406030204" pitchFamily="18" charset="0"/>
                        <a:ea typeface="Cambria Math" panose="02040503050406030204" pitchFamily="18" charset="0"/>
                      </a:rPr>
                      <m:t>_</m:t>
                    </m:r>
                    <m:r>
                      <a:rPr lang="en-US" sz="3200" b="1" i="1" smtClean="0">
                        <a:effectLst>
                          <a:glow>
                            <a:srgbClr val="FF0000"/>
                          </a:glow>
                          <a:outerShdw blurRad="50800" dist="50800" dir="5400000" algn="ctr" rotWithShape="0">
                            <a:srgbClr val="FF0000"/>
                          </a:outerShdw>
                        </a:effectLst>
                        <a:latin typeface="Cambria Math" panose="02040503050406030204" pitchFamily="18" charset="0"/>
                        <a:ea typeface="Cambria Math" panose="02040503050406030204" pitchFamily="18" charset="0"/>
                      </a:rPr>
                      <m:t>𝑻𝒅</m:t>
                    </m:r>
                    <m:r>
                      <a:rPr lang="en-US" sz="3200" b="1" i="1" smtClean="0">
                        <a:effectLst>
                          <a:glow>
                            <a:srgbClr val="FF0000"/>
                          </a:glow>
                          <a:outerShdw blurRad="50800" dist="50800" dir="5400000" algn="ctr" rotWithShape="0">
                            <a:srgbClr val="FF0000"/>
                          </a:outerShdw>
                        </a:effectLst>
                        <a:latin typeface="Cambria Math" panose="02040503050406030204" pitchFamily="18" charset="0"/>
                        <a:ea typeface="Cambria Math" panose="02040503050406030204" pitchFamily="18" charset="0"/>
                      </a:rPr>
                      <m:t>)  ∧</m:t>
                    </m:r>
                  </m:oMath>
                </a14:m>
                <a:r>
                  <a:rPr lang="en-US" sz="3200" b="1" dirty="0">
                    <a:effectLst>
                      <a:glow>
                        <a:srgbClr val="FF0000"/>
                      </a:glow>
                      <a:outerShdw blurRad="50800" dist="50800" dir="5400000" algn="ctr" rotWithShape="0">
                        <a:srgbClr val="FF0000"/>
                      </a:outerShdw>
                    </a:effectLst>
                  </a:rPr>
                  <a:t> </a:t>
                </a:r>
                <a14:m>
                  <m:oMath xmlns:m="http://schemas.openxmlformats.org/officeDocument/2006/math">
                    <m:r>
                      <a:rPr lang="en-US" sz="3200" b="1" i="0" smtClean="0">
                        <a:effectLst>
                          <a:glow>
                            <a:srgbClr val="FF0000"/>
                          </a:glow>
                          <a:outerShdw blurRad="50800" dist="50800" dir="5400000" algn="ctr" rotWithShape="0">
                            <a:srgbClr val="FF0000"/>
                          </a:outerShdw>
                        </a:effectLst>
                        <a:latin typeface="Cambria Math" panose="02040503050406030204" pitchFamily="18" charset="0"/>
                        <a:ea typeface="Cambria Math" panose="02040503050406030204" pitchFamily="18" charset="0"/>
                      </a:rPr>
                      <m:t> (</m:t>
                    </m:r>
                    <m:r>
                      <a:rPr lang="en-US" sz="3200" b="1" i="1">
                        <a:effectLst>
                          <a:glow>
                            <a:srgbClr val="FF0000"/>
                          </a:glow>
                          <a:outerShdw blurRad="50800" dist="50800" dir="5400000" algn="ctr" rotWithShape="0">
                            <a:srgbClr val="FF0000"/>
                          </a:outerShdw>
                        </a:effectLst>
                        <a:latin typeface="Cambria Math" panose="02040503050406030204" pitchFamily="18" charset="0"/>
                        <a:ea typeface="Cambria Math" panose="02040503050406030204" pitchFamily="18" charset="0"/>
                      </a:rPr>
                      <m:t>∆</m:t>
                    </m:r>
                    <m:r>
                      <a:rPr lang="en-US" sz="3200" b="1" i="1">
                        <a:effectLst>
                          <a:glow>
                            <a:srgbClr val="FF0000"/>
                          </a:glow>
                          <a:outerShdw blurRad="50800" dist="50800" dir="5400000" algn="ctr" rotWithShape="0">
                            <a:srgbClr val="FF0000"/>
                          </a:outerShdw>
                        </a:effectLst>
                        <a:latin typeface="Cambria Math" panose="02040503050406030204" pitchFamily="18" charset="0"/>
                        <a:ea typeface="Cambria Math" panose="02040503050406030204" pitchFamily="18" charset="0"/>
                      </a:rPr>
                      <m:t>𝜽</m:t>
                    </m:r>
                    <m:r>
                      <a:rPr lang="en-US" sz="3200" b="1" i="1" smtClean="0">
                        <a:effectLst>
                          <a:glow>
                            <a:srgbClr val="FF0000"/>
                          </a:glow>
                          <a:outerShdw blurRad="50800" dist="50800" dir="5400000" algn="ctr" rotWithShape="0">
                            <a:srgbClr val="FF0000"/>
                          </a:outerShdw>
                        </a:effectLst>
                        <a:latin typeface="Cambria Math" panose="02040503050406030204" pitchFamily="18" charset="0"/>
                        <a:ea typeface="Cambria Math" panose="02040503050406030204" pitchFamily="18" charset="0"/>
                      </a:rPr>
                      <m:t>&lt;</m:t>
                    </m:r>
                    <m:r>
                      <a:rPr lang="en-US" sz="3200" b="1" i="1" smtClean="0">
                        <a:effectLst>
                          <a:glow>
                            <a:srgbClr val="FF0000"/>
                          </a:glow>
                          <a:outerShdw blurRad="50800" dist="50800" dir="5400000" algn="ctr" rotWithShape="0">
                            <a:srgbClr val="FF0000"/>
                          </a:outerShdw>
                        </a:effectLst>
                        <a:latin typeface="Cambria Math" panose="02040503050406030204" pitchFamily="18" charset="0"/>
                        <a:ea typeface="Cambria Math" panose="02040503050406030204" pitchFamily="18" charset="0"/>
                      </a:rPr>
                      <m:t>𝜺</m:t>
                    </m:r>
                  </m:oMath>
                </a14:m>
                <a:r>
                  <a:rPr lang="en-US" sz="3200" b="1" dirty="0">
                    <a:effectLst>
                      <a:glow>
                        <a:srgbClr val="FF0000"/>
                      </a:glow>
                      <a:outerShdw blurRad="50800" dist="50800" dir="5400000" algn="ctr" rotWithShape="0">
                        <a:srgbClr val="FF0000"/>
                      </a:outerShdw>
                    </a:effectLst>
                  </a:rPr>
                  <a:t>)</a:t>
                </a:r>
              </a:p>
              <a:p>
                <a:pPr marL="0" indent="0" algn="l" rtl="0">
                  <a:lnSpc>
                    <a:spcPct val="260000"/>
                  </a:lnSpc>
                  <a:buNone/>
                </a:pPr>
                <a:r>
                  <a:rPr lang="en-US" sz="1800" b="1" dirty="0">
                    <a:solidFill>
                      <a:schemeClr val="bg2"/>
                    </a:solidFill>
                    <a:effectLst>
                      <a:glow>
                        <a:schemeClr val="bg1"/>
                      </a:glow>
                      <a:outerShdw blurRad="50800" dist="50800" sx="1000" sy="1000" algn="ctr" rotWithShape="0">
                        <a:schemeClr val="bg1"/>
                      </a:outerShdw>
                    </a:effectLst>
                  </a:rPr>
                  <a:t>Full implementation (</a:t>
                </a:r>
                <a:r>
                  <a:rPr lang="en-US" sz="1800" b="1" dirty="0">
                    <a:solidFill>
                      <a:schemeClr val="bg2"/>
                    </a:solidFill>
                  </a:rPr>
                  <a:t>Homograph Rectification + CBDR)</a:t>
                </a:r>
                <a:r>
                  <a:rPr lang="en-US" sz="1800" b="1" dirty="0">
                    <a:solidFill>
                      <a:schemeClr val="bg2"/>
                    </a:solidFill>
                    <a:effectLst>
                      <a:glow>
                        <a:schemeClr val="bg1"/>
                      </a:glow>
                      <a:outerShdw blurRad="50800" dist="50800" sx="1000" sy="1000" algn="ctr" rotWithShape="0">
                        <a:schemeClr val="bg1"/>
                      </a:outerShdw>
                    </a:effectLst>
                  </a:rPr>
                  <a:t> </a:t>
                </a:r>
                <a:r>
                  <a:rPr lang="en-US" sz="1800" b="1" dirty="0">
                    <a:solidFill>
                      <a:srgbClr val="FFC000"/>
                    </a:solidFill>
                    <a:effectLst>
                      <a:glow>
                        <a:schemeClr val="bg1"/>
                      </a:glow>
                      <a:outerShdw sx="1000" sy="1000" algn="ctr" rotWithShape="0">
                        <a:srgbClr val="FF0000"/>
                      </a:outerShdw>
                    </a:effectLst>
                  </a:rPr>
                  <a:t>-</a:t>
                </a:r>
                <a:r>
                  <a:rPr lang="en-US" sz="2200" b="1" dirty="0">
                    <a:solidFill>
                      <a:srgbClr val="FFC000"/>
                    </a:solidFill>
                    <a:effectLst>
                      <a:glow>
                        <a:schemeClr val="bg1"/>
                      </a:glow>
                      <a:outerShdw sx="1000" sy="1000" algn="ctr" rotWithShape="0">
                        <a:srgbClr val="FF0000"/>
                      </a:outerShdw>
                    </a:effectLst>
                  </a:rPr>
                  <a:t> </a:t>
                </a:r>
                <a:r>
                  <a:rPr lang="en-US" sz="2200" b="1" dirty="0">
                    <a:solidFill>
                      <a:srgbClr val="FFC000"/>
                    </a:solidFill>
                    <a:effectLst>
                      <a:glow>
                        <a:schemeClr val="bg1"/>
                      </a:glow>
                      <a:outerShdw sx="1000" sy="1000" algn="ctr" rotWithShape="0">
                        <a:srgbClr val="FF0000"/>
                      </a:outerShdw>
                    </a:effectLst>
                    <a:hlinkClick r:id="rId4">
                      <a:extLst>
                        <a:ext uri="{A12FA001-AC4F-418D-AE19-62706E023703}">
                          <ahyp:hlinkClr xmlns:ahyp="http://schemas.microsoft.com/office/drawing/2018/hyperlinkcolor" val="tx"/>
                        </a:ext>
                      </a:extLst>
                    </a:hlinkClick>
                  </a:rPr>
                  <a:t>Github</a:t>
                </a:r>
                <a:endParaRPr lang="en-US" sz="2200" b="1" dirty="0">
                  <a:solidFill>
                    <a:srgbClr val="FFC000"/>
                  </a:solidFill>
                  <a:effectLst>
                    <a:glow>
                      <a:schemeClr val="bg1"/>
                    </a:glow>
                    <a:outerShdw sx="1000" sy="1000" algn="ctr" rotWithShape="0">
                      <a:srgbClr val="FF0000"/>
                    </a:outerShdw>
                  </a:effectLst>
                </a:endParaRPr>
              </a:p>
              <a:p>
                <a:pPr marL="0" indent="0" algn="l" rtl="0">
                  <a:buNone/>
                </a:pPr>
                <a:endParaRPr lang="en-US" sz="3200" u="sng" dirty="0">
                  <a:effectLst>
                    <a:glow>
                      <a:srgbClr val="FF0000"/>
                    </a:glow>
                    <a:outerShdw blurRad="50800" dist="50800" dir="5400000" algn="ctr" rotWithShape="0">
                      <a:srgbClr val="FF0000"/>
                    </a:outerShdw>
                  </a:effectLst>
                </a:endParaRPr>
              </a:p>
              <a:p>
                <a:pPr marL="0" indent="0" algn="l" rtl="0">
                  <a:buNone/>
                </a:pPr>
                <a:endParaRPr lang="en-US" sz="2000" b="1" u="sng" dirty="0"/>
              </a:p>
              <a:p>
                <a:pPr marL="0" indent="0" algn="l" rtl="0">
                  <a:buNone/>
                </a:pPr>
                <a:endParaRPr lang="en-US" sz="2000" b="1" dirty="0"/>
              </a:p>
              <a:p>
                <a:pPr marL="0" indent="0" algn="l" rtl="0">
                  <a:buNone/>
                </a:pPr>
                <a:endParaRPr lang="en-US" sz="2000" b="1" dirty="0">
                  <a:solidFill>
                    <a:schemeClr val="tx1"/>
                  </a:solidFill>
                  <a:ea typeface="Cambria Math" panose="02040503050406030204" pitchFamily="18" charset="0"/>
                </a:endParaRPr>
              </a:p>
            </p:txBody>
          </p:sp>
        </mc:Choice>
        <mc:Fallback xmlns="">
          <p:sp>
            <p:nvSpPr>
              <p:cNvPr id="7" name="מציין מיקום תוכן 6">
                <a:extLst>
                  <a:ext uri="{FF2B5EF4-FFF2-40B4-BE49-F238E27FC236}">
                    <a16:creationId xmlns:a16="http://schemas.microsoft.com/office/drawing/2014/main" id="{BE12DB58-92DF-F170-FCE0-CB0006316052}"/>
                  </a:ext>
                </a:extLst>
              </p:cNvPr>
              <p:cNvSpPr>
                <a:spLocks noGrp="1" noRot="1" noChangeAspect="1" noMove="1" noResize="1" noEditPoints="1" noAdjustHandles="1" noChangeArrowheads="1" noChangeShapeType="1" noTextEdit="1"/>
              </p:cNvSpPr>
              <p:nvPr>
                <p:ph idx="1"/>
              </p:nvPr>
            </p:nvSpPr>
            <p:spPr>
              <a:xfrm>
                <a:off x="838200" y="1544320"/>
                <a:ext cx="10515600" cy="4632643"/>
              </a:xfrm>
              <a:blipFill>
                <a:blip r:embed="rId5"/>
                <a:stretch>
                  <a:fillRect l="-1623" t="-1316"/>
                </a:stretch>
              </a:blipFill>
              <a:effectLst>
                <a:glow>
                  <a:schemeClr val="bg1"/>
                </a:glow>
              </a:effectLst>
            </p:spPr>
            <p:txBody>
              <a:bodyPr/>
              <a:lstStyle/>
              <a:p>
                <a:r>
                  <a:rPr lang="he-IL">
                    <a:noFill/>
                  </a:rPr>
                  <a:t> </a:t>
                </a:r>
              </a:p>
            </p:txBody>
          </p:sp>
        </mc:Fallback>
      </mc:AlternateContent>
    </p:spTree>
    <p:extLst>
      <p:ext uri="{BB962C8B-B14F-4D97-AF65-F5344CB8AC3E}">
        <p14:creationId xmlns:p14="http://schemas.microsoft.com/office/powerpoint/2010/main" val="3081025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462BDDE-D5E0-228D-5136-8F1595002615}"/>
              </a:ext>
            </a:extLst>
          </p:cNvPr>
          <p:cNvSpPr>
            <a:spLocks noGrp="1"/>
          </p:cNvSpPr>
          <p:nvPr>
            <p:ph type="title"/>
          </p:nvPr>
        </p:nvSpPr>
        <p:spPr/>
        <p:txBody>
          <a:bodyPr/>
          <a:lstStyle/>
          <a:p>
            <a:pPr algn="l"/>
            <a:r>
              <a:rPr lang="en-US" b="1" dirty="0">
                <a:effectLst>
                  <a:glow rad="444500">
                    <a:schemeClr val="accent5">
                      <a:lumMod val="60000"/>
                      <a:lumOff val="40000"/>
                    </a:schemeClr>
                  </a:glow>
                  <a:outerShdw blurRad="50800" dist="25400" dir="5400000" algn="ctr" rotWithShape="0">
                    <a:srgbClr val="000000">
                      <a:alpha val="43137"/>
                    </a:srgbClr>
                  </a:outerShdw>
                </a:effectLst>
              </a:rPr>
              <a:t>Rectification is unreliable at sea</a:t>
            </a:r>
            <a:endParaRPr lang="he-IL" dirty="0"/>
          </a:p>
        </p:txBody>
      </p:sp>
      <p:sp>
        <p:nvSpPr>
          <p:cNvPr id="3" name="מציין מיקום תוכן 2">
            <a:extLst>
              <a:ext uri="{FF2B5EF4-FFF2-40B4-BE49-F238E27FC236}">
                <a16:creationId xmlns:a16="http://schemas.microsoft.com/office/drawing/2014/main" id="{D3294830-4A87-0F2B-5756-837EDEA183A1}"/>
              </a:ext>
            </a:extLst>
          </p:cNvPr>
          <p:cNvSpPr>
            <a:spLocks noGrp="1"/>
          </p:cNvSpPr>
          <p:nvPr>
            <p:ph idx="1"/>
          </p:nvPr>
        </p:nvSpPr>
        <p:spPr>
          <a:xfrm>
            <a:off x="497840" y="1663065"/>
            <a:ext cx="11297920" cy="4351338"/>
          </a:xfrm>
        </p:spPr>
        <p:txBody>
          <a:bodyPr>
            <a:normAutofit/>
          </a:bodyPr>
          <a:lstStyle/>
          <a:p>
            <a:pPr marL="0" indent="0" algn="l" rtl="0">
              <a:spcAft>
                <a:spcPts val="100"/>
              </a:spcAft>
              <a:buNone/>
            </a:pPr>
            <a:r>
              <a:rPr lang="en-US" sz="2400" b="1" dirty="0"/>
              <a:t>Up to now we relied on Homography rectification to solve our problem, but actually at sea, this is impractical:</a:t>
            </a:r>
          </a:p>
          <a:p>
            <a:pPr marL="457200" indent="-457200" algn="l" rtl="0">
              <a:spcBef>
                <a:spcPts val="0"/>
              </a:spcBef>
              <a:buAutoNum type="arabicParenR"/>
            </a:pPr>
            <a:r>
              <a:rPr lang="en-US" sz="1800" b="1" u="sng" dirty="0"/>
              <a:t>No stable planar reference</a:t>
            </a:r>
            <a:r>
              <a:rPr lang="en-US" sz="1800" b="1" dirty="0"/>
              <a:t>: no reliable 4 corners, water surface is dynamic.</a:t>
            </a:r>
          </a:p>
          <a:p>
            <a:pPr marL="457200" indent="-457200" algn="l" rtl="0">
              <a:spcBef>
                <a:spcPts val="100"/>
              </a:spcBef>
              <a:buAutoNum type="arabicParenR"/>
            </a:pPr>
            <a:r>
              <a:rPr lang="en-US" sz="1800" b="1" u="sng" dirty="0"/>
              <a:t>Camera motion</a:t>
            </a:r>
            <a:r>
              <a:rPr lang="en-US" sz="1800" b="1" dirty="0"/>
              <a:t>: shup roll/pitch yaw and vibration </a:t>
            </a:r>
            <a:r>
              <a:rPr lang="en-US" sz="1800" b="1" dirty="0">
                <a:sym typeface="Wingdings" panose="05000000000000000000" pitchFamily="2" charset="2"/>
              </a:rPr>
              <a:t> time-varying geometry, a single H per sequence is invalid.</a:t>
            </a:r>
          </a:p>
          <a:p>
            <a:pPr marL="457200" indent="-457200" algn="l" rtl="0">
              <a:spcBef>
                <a:spcPts val="100"/>
              </a:spcBef>
              <a:buAutoNum type="arabicParenR"/>
            </a:pPr>
            <a:r>
              <a:rPr lang="en-US" sz="1800" b="1" u="sng" dirty="0">
                <a:sym typeface="Wingdings" panose="05000000000000000000" pitchFamily="2" charset="2"/>
              </a:rPr>
              <a:t>3D effects</a:t>
            </a:r>
            <a:r>
              <a:rPr lang="en-US" sz="1800" b="1" dirty="0">
                <a:sym typeface="Wingdings" panose="05000000000000000000" pitchFamily="2" charset="2"/>
              </a:rPr>
              <a:t>: Ships have height, not a single plane  planar rectification assumption break.</a:t>
            </a:r>
          </a:p>
          <a:p>
            <a:pPr marL="457200" indent="-457200" algn="l" rtl="0">
              <a:spcBef>
                <a:spcPts val="100"/>
              </a:spcBef>
              <a:buAutoNum type="arabicParenR"/>
            </a:pPr>
            <a:r>
              <a:rPr lang="en-US" sz="1800" b="1" u="sng" dirty="0">
                <a:sym typeface="Wingdings" panose="05000000000000000000" pitchFamily="2" charset="2"/>
              </a:rPr>
              <a:t>Changin pose</a:t>
            </a:r>
            <a:r>
              <a:rPr lang="en-US" sz="1800" b="1" dirty="0">
                <a:sym typeface="Wingdings" panose="05000000000000000000" pitchFamily="2" charset="2"/>
              </a:rPr>
              <a:t>: zoom or slight FOV changes, unknow height/tilt above water.</a:t>
            </a:r>
          </a:p>
          <a:p>
            <a:pPr marL="0" indent="0" algn="l" rtl="0">
              <a:lnSpc>
                <a:spcPct val="150000"/>
              </a:lnSpc>
              <a:buNone/>
            </a:pPr>
            <a:r>
              <a:rPr lang="en-US" sz="2400" b="1" u="sng" dirty="0">
                <a:sym typeface="Wingdings" panose="05000000000000000000" pitchFamily="2" charset="2"/>
              </a:rPr>
              <a:t>Solution - Cross Ratio!</a:t>
            </a:r>
          </a:p>
          <a:p>
            <a:pPr marL="0" indent="0" algn="l" rtl="0">
              <a:buNone/>
            </a:pPr>
            <a:r>
              <a:rPr lang="en-US" sz="1800" b="1" dirty="0">
                <a:sym typeface="Wingdings" panose="05000000000000000000" pitchFamily="2" charset="2"/>
              </a:rPr>
              <a:t>Therefore, we use a projective invariant, Cross-Ratio , which does not change under hymnographies, requires only tracking points along each ship's path, and avoids explicit calibration.</a:t>
            </a:r>
            <a:endParaRPr lang="he-IL" sz="1800" b="1" dirty="0"/>
          </a:p>
        </p:txBody>
      </p:sp>
    </p:spTree>
    <p:extLst>
      <p:ext uri="{BB962C8B-B14F-4D97-AF65-F5344CB8AC3E}">
        <p14:creationId xmlns:p14="http://schemas.microsoft.com/office/powerpoint/2010/main" val="2524703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E7DF8BB-BCE2-4B2B-F321-B91DB080CE44}"/>
              </a:ext>
            </a:extLst>
          </p:cNvPr>
          <p:cNvSpPr>
            <a:spLocks noGrp="1"/>
          </p:cNvSpPr>
          <p:nvPr>
            <p:ph type="title"/>
          </p:nvPr>
        </p:nvSpPr>
        <p:spPr/>
        <p:txBody>
          <a:bodyPr/>
          <a:lstStyle/>
          <a:p>
            <a:pPr algn="l" rtl="0"/>
            <a:r>
              <a:rPr lang="en-US" b="1" dirty="0">
                <a:effectLst>
                  <a:glow rad="444500">
                    <a:schemeClr val="accent5">
                      <a:lumMod val="60000"/>
                      <a:lumOff val="40000"/>
                    </a:schemeClr>
                  </a:glow>
                  <a:outerShdw blurRad="50800" dist="25400" dir="5400000" algn="ctr" rotWithShape="0">
                    <a:srgbClr val="000000">
                      <a:alpha val="43137"/>
                    </a:srgbClr>
                  </a:outerShdw>
                </a:effectLst>
              </a:rPr>
              <a:t>Cross Ratio + TTC</a:t>
            </a:r>
            <a:endParaRPr lang="he-IL" dirty="0"/>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9EBBEFF0-240E-4092-4A84-95FDF53F3EC2}"/>
                  </a:ext>
                </a:extLst>
              </p:cNvPr>
              <p:cNvSpPr>
                <a:spLocks noGrp="1"/>
              </p:cNvSpPr>
              <p:nvPr>
                <p:ph idx="1"/>
              </p:nvPr>
            </p:nvSpPr>
            <p:spPr/>
            <p:txBody>
              <a:bodyPr/>
              <a:lstStyle/>
              <a:p>
                <a:pPr marL="0" indent="0" algn="l" rtl="0">
                  <a:buNone/>
                </a:pPr>
                <a:r>
                  <a:rPr lang="en-US" sz="2400" b="1" u="sng" dirty="0"/>
                  <a:t>Main Idea:</a:t>
                </a:r>
              </a:p>
              <a:p>
                <a:pPr marL="0" indent="0" algn="l" rtl="0">
                  <a:spcBef>
                    <a:spcPts val="100"/>
                  </a:spcBef>
                  <a:buNone/>
                </a:pPr>
                <a:r>
                  <a:rPr lang="en-US" sz="1800" b="1" dirty="0"/>
                  <a:t>The Cross-ratio of four collinear points remains invariant under any projective transformation.</a:t>
                </a:r>
              </a:p>
              <a:p>
                <a:pPr marL="0" indent="0" algn="l" rtl="0">
                  <a:spcBef>
                    <a:spcPts val="100"/>
                  </a:spcBef>
                  <a:buNone/>
                </a:pPr>
                <a:r>
                  <a:rPr lang="en-US" sz="1800" b="1" dirty="0"/>
                  <a:t>This allows us to reason about geometry without explicit rectification.</a:t>
                </a:r>
              </a:p>
              <a:p>
                <a:pPr marL="0" indent="0" algn="l" rtl="0">
                  <a:buNone/>
                </a:pPr>
                <a:r>
                  <a:rPr lang="en-US" sz="2400" b="1" u="sng" dirty="0"/>
                  <a:t>Definition:</a:t>
                </a:r>
              </a:p>
              <a:p>
                <a:pPr marL="0" indent="0" algn="l" rtl="0">
                  <a:spcBef>
                    <a:spcPts val="100"/>
                  </a:spcBef>
                  <a:buNone/>
                </a:pPr>
                <a:r>
                  <a:rPr lang="en-US" sz="1800" b="1" dirty="0"/>
                  <a:t>Given four points [P1, P2, P3, P4] on a line,   </a:t>
                </a:r>
                <a:r>
                  <a:rPr lang="en-US" sz="2400" b="1" dirty="0">
                    <a:solidFill>
                      <a:schemeClr val="tx1"/>
                    </a:solidFill>
                    <a:effectLst>
                      <a:glow rad="127000">
                        <a:srgbClr val="FFFF00"/>
                      </a:glow>
                    </a:effectLst>
                  </a:rPr>
                  <a:t>CR(P1,P2,P3,P4) = </a:t>
                </a:r>
                <a14:m>
                  <m:oMath xmlns:m="http://schemas.openxmlformats.org/officeDocument/2006/math">
                    <m:box>
                      <m:boxPr>
                        <m:ctrlPr>
                          <a:rPr lang="en-US" sz="2400" b="1" i="1" smtClean="0">
                            <a:solidFill>
                              <a:schemeClr val="tx1"/>
                            </a:solidFill>
                            <a:effectLst>
                              <a:glow rad="127000">
                                <a:srgbClr val="FFFF00"/>
                              </a:glow>
                            </a:effectLst>
                            <a:latin typeface="Cambria Math" panose="02040503050406030204" pitchFamily="18" charset="0"/>
                          </a:rPr>
                        </m:ctrlPr>
                      </m:boxPr>
                      <m:e>
                        <m:argPr>
                          <m:argSz m:val="-1"/>
                        </m:argPr>
                        <m:f>
                          <m:fPr>
                            <m:ctrlPr>
                              <a:rPr lang="en-US" sz="2400" b="1" i="1" smtClean="0">
                                <a:solidFill>
                                  <a:schemeClr val="tx1"/>
                                </a:solidFill>
                                <a:effectLst>
                                  <a:glow rad="127000">
                                    <a:srgbClr val="FFFF00"/>
                                  </a:glow>
                                </a:effectLst>
                                <a:latin typeface="Cambria Math" panose="02040503050406030204" pitchFamily="18" charset="0"/>
                              </a:rPr>
                            </m:ctrlPr>
                          </m:fPr>
                          <m:num>
                            <m:r>
                              <a:rPr lang="en-US" sz="2400" b="1" i="1" smtClean="0">
                                <a:solidFill>
                                  <a:schemeClr val="tx1"/>
                                </a:solidFill>
                                <a:effectLst>
                                  <a:glow rad="127000">
                                    <a:srgbClr val="FFFF00"/>
                                  </a:glow>
                                </a:effectLst>
                                <a:latin typeface="Cambria Math" panose="02040503050406030204" pitchFamily="18" charset="0"/>
                              </a:rPr>
                              <m:t>(</m:t>
                            </m:r>
                            <m:r>
                              <m:rPr>
                                <m:sty m:val="p"/>
                              </m:rPr>
                              <a:rPr lang="en-US" sz="2400" b="1" i="1" smtClean="0">
                                <a:solidFill>
                                  <a:schemeClr val="tx1"/>
                                </a:solidFill>
                                <a:effectLst>
                                  <a:glow rad="127000">
                                    <a:srgbClr val="FFFF00"/>
                                  </a:glow>
                                </a:effectLst>
                                <a:latin typeface="Cambria Math" panose="02040503050406030204" pitchFamily="18" charset="0"/>
                              </a:rPr>
                              <m:t>p</m:t>
                            </m:r>
                            <m:r>
                              <a:rPr lang="en-US" sz="2400" b="1" i="1" smtClean="0">
                                <a:solidFill>
                                  <a:schemeClr val="tx1"/>
                                </a:solidFill>
                                <a:effectLst>
                                  <a:glow rad="127000">
                                    <a:srgbClr val="FFFF00"/>
                                  </a:glow>
                                </a:effectLst>
                                <a:latin typeface="Cambria Math" panose="02040503050406030204" pitchFamily="18" charset="0"/>
                              </a:rPr>
                              <m:t>1</m:t>
                            </m:r>
                            <m:r>
                              <a:rPr lang="en-US" sz="2400" b="1" i="1" smtClean="0">
                                <a:solidFill>
                                  <a:schemeClr val="tx1"/>
                                </a:solidFill>
                                <a:effectLst>
                                  <a:glow rad="127000">
                                    <a:srgbClr val="FFFF00"/>
                                  </a:glow>
                                </a:effectLst>
                                <a:latin typeface="Cambria Math" panose="02040503050406030204" pitchFamily="18" charset="0"/>
                              </a:rPr>
                              <m:t>−</m:t>
                            </m:r>
                            <m:r>
                              <m:rPr>
                                <m:sty m:val="p"/>
                              </m:rPr>
                              <a:rPr lang="en-US" sz="2400" b="1" i="1" smtClean="0">
                                <a:solidFill>
                                  <a:schemeClr val="tx1"/>
                                </a:solidFill>
                                <a:effectLst>
                                  <a:glow rad="127000">
                                    <a:srgbClr val="FFFF00"/>
                                  </a:glow>
                                </a:effectLst>
                                <a:latin typeface="Cambria Math" panose="02040503050406030204" pitchFamily="18" charset="0"/>
                              </a:rPr>
                              <m:t>p</m:t>
                            </m:r>
                            <m:r>
                              <a:rPr lang="en-US" sz="2400" b="1" i="1" smtClean="0">
                                <a:solidFill>
                                  <a:schemeClr val="tx1"/>
                                </a:solidFill>
                                <a:effectLst>
                                  <a:glow rad="127000">
                                    <a:srgbClr val="FFFF00"/>
                                  </a:glow>
                                </a:effectLst>
                                <a:latin typeface="Cambria Math" panose="02040503050406030204" pitchFamily="18" charset="0"/>
                              </a:rPr>
                              <m:t>3</m:t>
                            </m:r>
                            <m:r>
                              <a:rPr lang="en-US" sz="2400" b="1" i="1" smtClean="0">
                                <a:solidFill>
                                  <a:schemeClr val="tx1"/>
                                </a:solidFill>
                                <a:effectLst>
                                  <a:glow rad="127000">
                                    <a:srgbClr val="FFFF00"/>
                                  </a:glow>
                                </a:effectLst>
                                <a:latin typeface="Cambria Math" panose="02040503050406030204" pitchFamily="18" charset="0"/>
                              </a:rPr>
                              <m:t>)(</m:t>
                            </m:r>
                            <m:r>
                              <m:rPr>
                                <m:sty m:val="p"/>
                              </m:rPr>
                              <a:rPr lang="en-US" sz="2400" b="1" i="1" smtClean="0">
                                <a:solidFill>
                                  <a:schemeClr val="tx1"/>
                                </a:solidFill>
                                <a:effectLst>
                                  <a:glow rad="127000">
                                    <a:srgbClr val="FFFF00"/>
                                  </a:glow>
                                </a:effectLst>
                                <a:latin typeface="Cambria Math" panose="02040503050406030204" pitchFamily="18" charset="0"/>
                              </a:rPr>
                              <m:t>p</m:t>
                            </m:r>
                            <m:r>
                              <a:rPr lang="en-US" sz="2400" b="1" i="1" smtClean="0">
                                <a:solidFill>
                                  <a:schemeClr val="tx1"/>
                                </a:solidFill>
                                <a:effectLst>
                                  <a:glow rad="127000">
                                    <a:srgbClr val="FFFF00"/>
                                  </a:glow>
                                </a:effectLst>
                                <a:latin typeface="Cambria Math" panose="02040503050406030204" pitchFamily="18" charset="0"/>
                              </a:rPr>
                              <m:t>2</m:t>
                            </m:r>
                            <m:r>
                              <a:rPr lang="en-US" sz="2400" b="1" i="1" smtClean="0">
                                <a:solidFill>
                                  <a:schemeClr val="tx1"/>
                                </a:solidFill>
                                <a:effectLst>
                                  <a:glow rad="127000">
                                    <a:srgbClr val="FFFF00"/>
                                  </a:glow>
                                </a:effectLst>
                                <a:latin typeface="Cambria Math" panose="02040503050406030204" pitchFamily="18" charset="0"/>
                              </a:rPr>
                              <m:t>−</m:t>
                            </m:r>
                            <m:r>
                              <m:rPr>
                                <m:sty m:val="p"/>
                              </m:rPr>
                              <a:rPr lang="en-US" sz="2400" b="1" i="1" smtClean="0">
                                <a:solidFill>
                                  <a:schemeClr val="tx1"/>
                                </a:solidFill>
                                <a:effectLst>
                                  <a:glow rad="127000">
                                    <a:srgbClr val="FFFF00"/>
                                  </a:glow>
                                </a:effectLst>
                                <a:latin typeface="Cambria Math" panose="02040503050406030204" pitchFamily="18" charset="0"/>
                              </a:rPr>
                              <m:t>p</m:t>
                            </m:r>
                            <m:r>
                              <a:rPr lang="en-US" sz="2400" b="1" i="1" smtClean="0">
                                <a:solidFill>
                                  <a:schemeClr val="tx1"/>
                                </a:solidFill>
                                <a:effectLst>
                                  <a:glow rad="127000">
                                    <a:srgbClr val="FFFF00"/>
                                  </a:glow>
                                </a:effectLst>
                                <a:latin typeface="Cambria Math" panose="02040503050406030204" pitchFamily="18" charset="0"/>
                              </a:rPr>
                              <m:t>4</m:t>
                            </m:r>
                            <m:r>
                              <a:rPr lang="en-US" sz="2400" b="1" i="1" smtClean="0">
                                <a:solidFill>
                                  <a:schemeClr val="tx1"/>
                                </a:solidFill>
                                <a:effectLst>
                                  <a:glow rad="127000">
                                    <a:srgbClr val="FFFF00"/>
                                  </a:glow>
                                </a:effectLst>
                                <a:latin typeface="Cambria Math" panose="02040503050406030204" pitchFamily="18" charset="0"/>
                              </a:rPr>
                              <m:t>)</m:t>
                            </m:r>
                          </m:num>
                          <m:den>
                            <m:r>
                              <a:rPr lang="en-US" sz="2400" b="1" i="1" smtClean="0">
                                <a:solidFill>
                                  <a:schemeClr val="tx1"/>
                                </a:solidFill>
                                <a:effectLst>
                                  <a:glow rad="127000">
                                    <a:srgbClr val="FFFF00"/>
                                  </a:glow>
                                </a:effectLst>
                                <a:latin typeface="Cambria Math" panose="02040503050406030204" pitchFamily="18" charset="0"/>
                              </a:rPr>
                              <m:t>(</m:t>
                            </m:r>
                            <m:r>
                              <m:rPr>
                                <m:sty m:val="p"/>
                              </m:rPr>
                              <a:rPr lang="en-US" sz="2400" b="1" i="1" smtClean="0">
                                <a:solidFill>
                                  <a:schemeClr val="tx1"/>
                                </a:solidFill>
                                <a:effectLst>
                                  <a:glow rad="127000">
                                    <a:srgbClr val="FFFF00"/>
                                  </a:glow>
                                </a:effectLst>
                                <a:latin typeface="Cambria Math" panose="02040503050406030204" pitchFamily="18" charset="0"/>
                              </a:rPr>
                              <m:t>p</m:t>
                            </m:r>
                            <m:r>
                              <a:rPr lang="en-US" sz="2400" b="1" i="1" smtClean="0">
                                <a:solidFill>
                                  <a:schemeClr val="tx1"/>
                                </a:solidFill>
                                <a:effectLst>
                                  <a:glow rad="127000">
                                    <a:srgbClr val="FFFF00"/>
                                  </a:glow>
                                </a:effectLst>
                                <a:latin typeface="Cambria Math" panose="02040503050406030204" pitchFamily="18" charset="0"/>
                              </a:rPr>
                              <m:t>1</m:t>
                            </m:r>
                            <m:r>
                              <a:rPr lang="en-US" sz="2400" b="1" i="1" smtClean="0">
                                <a:solidFill>
                                  <a:schemeClr val="tx1"/>
                                </a:solidFill>
                                <a:effectLst>
                                  <a:glow rad="127000">
                                    <a:srgbClr val="FFFF00"/>
                                  </a:glow>
                                </a:effectLst>
                                <a:latin typeface="Cambria Math" panose="02040503050406030204" pitchFamily="18" charset="0"/>
                              </a:rPr>
                              <m:t>−</m:t>
                            </m:r>
                            <m:r>
                              <m:rPr>
                                <m:sty m:val="p"/>
                              </m:rPr>
                              <a:rPr lang="en-US" sz="2400" b="1" i="1" smtClean="0">
                                <a:solidFill>
                                  <a:schemeClr val="tx1"/>
                                </a:solidFill>
                                <a:effectLst>
                                  <a:glow rad="127000">
                                    <a:srgbClr val="FFFF00"/>
                                  </a:glow>
                                </a:effectLst>
                                <a:latin typeface="Cambria Math" panose="02040503050406030204" pitchFamily="18" charset="0"/>
                              </a:rPr>
                              <m:t>p</m:t>
                            </m:r>
                            <m:r>
                              <a:rPr lang="en-US" sz="2400" b="1" i="1" smtClean="0">
                                <a:solidFill>
                                  <a:schemeClr val="tx1"/>
                                </a:solidFill>
                                <a:effectLst>
                                  <a:glow rad="127000">
                                    <a:srgbClr val="FFFF00"/>
                                  </a:glow>
                                </a:effectLst>
                                <a:latin typeface="Cambria Math" panose="02040503050406030204" pitchFamily="18" charset="0"/>
                              </a:rPr>
                              <m:t>4</m:t>
                            </m:r>
                            <m:r>
                              <a:rPr lang="en-US" sz="2400" b="1" i="1" smtClean="0">
                                <a:solidFill>
                                  <a:schemeClr val="tx1"/>
                                </a:solidFill>
                                <a:effectLst>
                                  <a:glow rad="127000">
                                    <a:srgbClr val="FFFF00"/>
                                  </a:glow>
                                </a:effectLst>
                                <a:latin typeface="Cambria Math" panose="02040503050406030204" pitchFamily="18" charset="0"/>
                              </a:rPr>
                              <m:t>)(</m:t>
                            </m:r>
                            <m:r>
                              <m:rPr>
                                <m:sty m:val="p"/>
                              </m:rPr>
                              <a:rPr lang="en-US" sz="2400" b="1" i="1" smtClean="0">
                                <a:solidFill>
                                  <a:schemeClr val="tx1"/>
                                </a:solidFill>
                                <a:effectLst>
                                  <a:glow rad="127000">
                                    <a:srgbClr val="FFFF00"/>
                                  </a:glow>
                                </a:effectLst>
                                <a:latin typeface="Cambria Math" panose="02040503050406030204" pitchFamily="18" charset="0"/>
                              </a:rPr>
                              <m:t>p</m:t>
                            </m:r>
                            <m:r>
                              <a:rPr lang="en-US" sz="2400" b="1" i="1" smtClean="0">
                                <a:solidFill>
                                  <a:schemeClr val="tx1"/>
                                </a:solidFill>
                                <a:effectLst>
                                  <a:glow rad="127000">
                                    <a:srgbClr val="FFFF00"/>
                                  </a:glow>
                                </a:effectLst>
                                <a:latin typeface="Cambria Math" panose="02040503050406030204" pitchFamily="18" charset="0"/>
                              </a:rPr>
                              <m:t>2</m:t>
                            </m:r>
                            <m:r>
                              <a:rPr lang="en-US" sz="2400" b="1" i="1" smtClean="0">
                                <a:solidFill>
                                  <a:schemeClr val="tx1"/>
                                </a:solidFill>
                                <a:effectLst>
                                  <a:glow rad="127000">
                                    <a:srgbClr val="FFFF00"/>
                                  </a:glow>
                                </a:effectLst>
                                <a:latin typeface="Cambria Math" panose="02040503050406030204" pitchFamily="18" charset="0"/>
                              </a:rPr>
                              <m:t>−</m:t>
                            </m:r>
                            <m:r>
                              <m:rPr>
                                <m:sty m:val="p"/>
                              </m:rPr>
                              <a:rPr lang="en-US" sz="2400" b="1" i="1" smtClean="0">
                                <a:solidFill>
                                  <a:schemeClr val="tx1"/>
                                </a:solidFill>
                                <a:effectLst>
                                  <a:glow rad="127000">
                                    <a:srgbClr val="FFFF00"/>
                                  </a:glow>
                                </a:effectLst>
                                <a:latin typeface="Cambria Math" panose="02040503050406030204" pitchFamily="18" charset="0"/>
                              </a:rPr>
                              <m:t>p</m:t>
                            </m:r>
                            <m:r>
                              <a:rPr lang="en-US" sz="2400" b="1" i="1" smtClean="0">
                                <a:solidFill>
                                  <a:schemeClr val="tx1"/>
                                </a:solidFill>
                                <a:effectLst>
                                  <a:glow rad="127000">
                                    <a:srgbClr val="FFFF00"/>
                                  </a:glow>
                                </a:effectLst>
                                <a:latin typeface="Cambria Math" panose="02040503050406030204" pitchFamily="18" charset="0"/>
                              </a:rPr>
                              <m:t>3</m:t>
                            </m:r>
                            <m:r>
                              <a:rPr lang="en-US" sz="2400" b="1" i="1" smtClean="0">
                                <a:solidFill>
                                  <a:schemeClr val="tx1"/>
                                </a:solidFill>
                                <a:effectLst>
                                  <a:glow rad="127000">
                                    <a:srgbClr val="FFFF00"/>
                                  </a:glow>
                                </a:effectLst>
                                <a:latin typeface="Cambria Math" panose="02040503050406030204" pitchFamily="18" charset="0"/>
                              </a:rPr>
                              <m:t>)</m:t>
                            </m:r>
                          </m:den>
                        </m:f>
                      </m:e>
                    </m:box>
                  </m:oMath>
                </a14:m>
                <a:endParaRPr lang="en-US" sz="2400" b="1" dirty="0"/>
              </a:p>
              <a:p>
                <a:pPr marL="0" indent="0" algn="l" rtl="0">
                  <a:spcBef>
                    <a:spcPts val="100"/>
                  </a:spcBef>
                  <a:buNone/>
                </a:pPr>
                <a:endParaRPr lang="en-US" sz="2400" b="1" dirty="0"/>
              </a:p>
              <a:p>
                <a:pPr marL="0" indent="0" algn="l" rtl="0">
                  <a:spcBef>
                    <a:spcPts val="100"/>
                  </a:spcBef>
                  <a:buNone/>
                </a:pPr>
                <a:r>
                  <a:rPr lang="en-US" sz="2400" b="1" u="sng" dirty="0"/>
                  <a:t>Why is useful?</a:t>
                </a:r>
              </a:p>
              <a:p>
                <a:pPr algn="l" rtl="0">
                  <a:spcBef>
                    <a:spcPts val="100"/>
                  </a:spcBef>
                  <a:buFontTx/>
                  <a:buChar char="-"/>
                </a:pPr>
                <a:r>
                  <a:rPr lang="en-US" sz="1800" b="1" dirty="0"/>
                  <a:t>When tracking a ship across frames, we obtain a sequence of collinear point along its trajectory.</a:t>
                </a:r>
              </a:p>
              <a:p>
                <a:pPr algn="l" rtl="0">
                  <a:spcBef>
                    <a:spcPts val="100"/>
                  </a:spcBef>
                  <a:buFontTx/>
                  <a:buChar char="-"/>
                </a:pPr>
                <a:r>
                  <a:rPr lang="en-US" sz="1800" b="1" dirty="0"/>
                  <a:t>Cross-Ratio computed on 4 frames of that trajectory in unchanged by perspective</a:t>
                </a:r>
              </a:p>
              <a:p>
                <a:pPr algn="l" rtl="0">
                  <a:spcBef>
                    <a:spcPts val="100"/>
                  </a:spcBef>
                  <a:buFontTx/>
                  <a:buChar char="-"/>
                </a:pPr>
                <a:r>
                  <a:rPr lang="en-US" sz="1800" b="1" dirty="0"/>
                  <a:t>If both ships preserve consistent cross ratios -&gt; their paths converge in a way robust to distortion.</a:t>
                </a:r>
                <a:endParaRPr lang="he-IL" sz="1800" b="1" dirty="0"/>
              </a:p>
              <a:p>
                <a:pPr algn="l" rtl="0">
                  <a:spcBef>
                    <a:spcPts val="100"/>
                  </a:spcBef>
                  <a:buFontTx/>
                  <a:buChar char="-"/>
                </a:pPr>
                <a:endParaRPr lang="he-IL" sz="1800" b="1" dirty="0"/>
              </a:p>
              <a:p>
                <a:pPr algn="l" rtl="0">
                  <a:spcBef>
                    <a:spcPts val="100"/>
                  </a:spcBef>
                  <a:buFontTx/>
                  <a:buChar char="-"/>
                </a:pPr>
                <a:endParaRPr lang="he-IL" b="1" dirty="0">
                  <a:effectLst>
                    <a:glow rad="228600">
                      <a:srgbClr val="92D050">
                        <a:alpha val="40000"/>
                      </a:srgbClr>
                    </a:glow>
                    <a:outerShdw blurRad="50800" dist="50800" dir="5400000" algn="ctr" rotWithShape="0">
                      <a:srgbClr val="00B050">
                        <a:alpha val="49000"/>
                      </a:srgbClr>
                    </a:outerShdw>
                  </a:effectLst>
                </a:endParaRPr>
              </a:p>
              <a:p>
                <a:pPr marL="0" indent="0" algn="l" rtl="0">
                  <a:spcBef>
                    <a:spcPts val="100"/>
                  </a:spcBef>
                  <a:buNone/>
                </a:pPr>
                <a:r>
                  <a:rPr lang="en-US" b="1" dirty="0">
                    <a:effectLst>
                      <a:glow rad="228600">
                        <a:srgbClr val="92D050">
                          <a:alpha val="40000"/>
                        </a:srgbClr>
                      </a:glow>
                      <a:outerShdw blurRad="50800" dist="50800" dir="5400000" algn="ctr" rotWithShape="0">
                        <a:srgbClr val="00B050">
                          <a:alpha val="49000"/>
                        </a:srgbClr>
                      </a:outerShdw>
                    </a:effectLst>
                  </a:rPr>
                  <a:t>If </a:t>
                </a:r>
                <a:r>
                  <a:rPr lang="en-US" b="1" dirty="0">
                    <a:effectLst>
                      <a:glow rad="228600">
                        <a:srgbClr val="92D050">
                          <a:alpha val="40000"/>
                        </a:srgbClr>
                      </a:glow>
                      <a:outerShdw blurRad="50800" dist="50800" dir="5400000" algn="ctr" rotWithShape="0">
                        <a:srgbClr val="92D050">
                          <a:alpha val="49000"/>
                        </a:srgbClr>
                      </a:outerShdw>
                    </a:effectLst>
                  </a:rPr>
                  <a:t>ratios are stable, trajectories are consistent despite perspective</a:t>
                </a:r>
                <a:r>
                  <a:rPr lang="en-US" b="1" dirty="0">
                    <a:effectLst>
                      <a:outerShdw blurRad="50800" dist="50800" dir="5400000" algn="ctr" rotWithShape="0">
                        <a:srgbClr val="92D050">
                          <a:alpha val="49000"/>
                        </a:srgbClr>
                      </a:outerShdw>
                    </a:effectLst>
                  </a:rPr>
                  <a:t>.</a:t>
                </a:r>
              </a:p>
              <a:p>
                <a:pPr algn="l" rtl="0">
                  <a:spcBef>
                    <a:spcPts val="100"/>
                  </a:spcBef>
                  <a:buFontTx/>
                  <a:buChar char="-"/>
                </a:pPr>
                <a:endParaRPr lang="en-US" sz="1800" b="1" dirty="0"/>
              </a:p>
              <a:p>
                <a:pPr marL="0" indent="0" algn="l" rtl="0">
                  <a:spcBef>
                    <a:spcPts val="100"/>
                  </a:spcBef>
                  <a:buNone/>
                </a:pPr>
                <a:endParaRPr lang="en-US" sz="1800" b="1" dirty="0"/>
              </a:p>
            </p:txBody>
          </p:sp>
        </mc:Choice>
        <mc:Fallback xmlns="">
          <p:sp>
            <p:nvSpPr>
              <p:cNvPr id="3" name="מציין מיקום תוכן 2">
                <a:extLst>
                  <a:ext uri="{FF2B5EF4-FFF2-40B4-BE49-F238E27FC236}">
                    <a16:creationId xmlns:a16="http://schemas.microsoft.com/office/drawing/2014/main" id="{9EBBEFF0-240E-4092-4A84-95FDF53F3EC2}"/>
                  </a:ext>
                </a:extLst>
              </p:cNvPr>
              <p:cNvSpPr>
                <a:spLocks noGrp="1" noRot="1" noChangeAspect="1" noMove="1" noResize="1" noEditPoints="1" noAdjustHandles="1" noChangeArrowheads="1" noChangeShapeType="1" noTextEdit="1"/>
              </p:cNvSpPr>
              <p:nvPr>
                <p:ph idx="1"/>
              </p:nvPr>
            </p:nvSpPr>
            <p:spPr>
              <a:blipFill>
                <a:blip r:embed="rId3"/>
                <a:stretch>
                  <a:fillRect l="-2551" t="-1961" b="-7563"/>
                </a:stretch>
              </a:blipFill>
            </p:spPr>
            <p:txBody>
              <a:bodyPr/>
              <a:lstStyle/>
              <a:p>
                <a:r>
                  <a:rPr lang="he-IL">
                    <a:noFill/>
                  </a:rPr>
                  <a:t> </a:t>
                </a:r>
              </a:p>
            </p:txBody>
          </p:sp>
        </mc:Fallback>
      </mc:AlternateContent>
    </p:spTree>
    <p:extLst>
      <p:ext uri="{BB962C8B-B14F-4D97-AF65-F5344CB8AC3E}">
        <p14:creationId xmlns:p14="http://schemas.microsoft.com/office/powerpoint/2010/main" val="1844379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16841A3-33DC-76FB-AA6E-DB18E1E76575}"/>
              </a:ext>
            </a:extLst>
          </p:cNvPr>
          <p:cNvSpPr>
            <a:spLocks noGrp="1"/>
          </p:cNvSpPr>
          <p:nvPr>
            <p:ph type="title"/>
          </p:nvPr>
        </p:nvSpPr>
        <p:spPr>
          <a:xfrm>
            <a:off x="838200" y="127001"/>
            <a:ext cx="10855960" cy="1049866"/>
          </a:xfrm>
        </p:spPr>
        <p:txBody>
          <a:bodyPr>
            <a:normAutofit/>
          </a:bodyPr>
          <a:lstStyle/>
          <a:p>
            <a:pPr algn="l" rtl="0"/>
            <a:r>
              <a:rPr lang="en-US" b="1" dirty="0">
                <a:effectLst>
                  <a:glow rad="444500">
                    <a:schemeClr val="accent5">
                      <a:lumMod val="60000"/>
                      <a:lumOff val="40000"/>
                    </a:schemeClr>
                  </a:glow>
                  <a:outerShdw blurRad="50800" dist="25400" dir="5400000" algn="ctr" rotWithShape="0">
                    <a:srgbClr val="000000">
                      <a:alpha val="43137"/>
                    </a:srgbClr>
                  </a:outerShdw>
                </a:effectLst>
              </a:rPr>
              <a:t>Trajectory Intersection and Time - to - Collision </a:t>
            </a:r>
            <a:endParaRPr lang="he-IL" dirty="0"/>
          </a:p>
        </p:txBody>
      </p:sp>
      <mc:AlternateContent xmlns:mc="http://schemas.openxmlformats.org/markup-compatibility/2006">
        <mc:Choice xmlns:a14="http://schemas.microsoft.com/office/drawing/2010/main" Requires="a14">
          <p:sp>
            <p:nvSpPr>
              <p:cNvPr id="6" name="תיבת טקסט 5">
                <a:extLst>
                  <a:ext uri="{FF2B5EF4-FFF2-40B4-BE49-F238E27FC236}">
                    <a16:creationId xmlns:a16="http://schemas.microsoft.com/office/drawing/2014/main" id="{5CC87889-51B0-BDBC-63C7-5BC87EC4DC6E}"/>
                  </a:ext>
                </a:extLst>
              </p:cNvPr>
              <p:cNvSpPr txBox="1"/>
              <p:nvPr/>
            </p:nvSpPr>
            <p:spPr>
              <a:xfrm>
                <a:off x="689140" y="1156547"/>
                <a:ext cx="11259020" cy="5688609"/>
              </a:xfrm>
              <a:prstGeom prst="rect">
                <a:avLst/>
              </a:prstGeom>
              <a:noFill/>
            </p:spPr>
            <p:txBody>
              <a:bodyPr wrap="square" rtlCol="1">
                <a:spAutoFit/>
              </a:bodyPr>
              <a:lstStyle/>
              <a:p>
                <a:pPr algn="l" rtl="0"/>
                <a:r>
                  <a:rPr lang="en-US" b="1" u="sng" dirty="0"/>
                  <a:t>Trajectory Representation (Total Least Squares)</a:t>
                </a:r>
                <a:r>
                  <a:rPr lang="en-US" dirty="0"/>
                  <a:t>                                                                                                                    </a:t>
                </a:r>
                <a14:m>
                  <m:oMath xmlns:m="http://schemas.openxmlformats.org/officeDocument/2006/math">
                    <m:sSub>
                      <m:sSubPr>
                        <m:ctrlPr>
                          <a:rPr lang="en-US" sz="2000" b="1" i="1" dirty="0">
                            <a:effectLst>
                              <a:glow rad="228600">
                                <a:schemeClr val="accent4">
                                  <a:satMod val="175000"/>
                                  <a:alpha val="40000"/>
                                </a:schemeClr>
                              </a:glow>
                            </a:effectLst>
                            <a:latin typeface="Cambria Math" panose="02040503050406030204" pitchFamily="18" charset="0"/>
                          </a:rPr>
                        </m:ctrlPr>
                      </m:sSubPr>
                      <m:e>
                        <m:r>
                          <a:rPr lang="en-US" sz="2000" b="1" i="1" dirty="0">
                            <a:effectLst>
                              <a:glow rad="228600">
                                <a:schemeClr val="accent4">
                                  <a:satMod val="175000"/>
                                  <a:alpha val="40000"/>
                                </a:schemeClr>
                              </a:glow>
                            </a:effectLst>
                            <a:latin typeface="Cambria Math" panose="02040503050406030204" pitchFamily="18" charset="0"/>
                          </a:rPr>
                          <m:t>𝒑</m:t>
                        </m:r>
                      </m:e>
                      <m:sub>
                        <m:r>
                          <a:rPr lang="en-US" sz="2000" b="1" i="1" dirty="0">
                            <a:effectLst>
                              <a:glow rad="228600">
                                <a:schemeClr val="accent4">
                                  <a:satMod val="175000"/>
                                  <a:alpha val="40000"/>
                                </a:schemeClr>
                              </a:glow>
                            </a:effectLst>
                            <a:latin typeface="Cambria Math" panose="02040503050406030204" pitchFamily="18" charset="0"/>
                          </a:rPr>
                          <m:t>𝒊</m:t>
                        </m:r>
                      </m:sub>
                    </m:sSub>
                    <m:d>
                      <m:dPr>
                        <m:ctrlPr>
                          <a:rPr lang="en-US" sz="2000" b="1" i="1" dirty="0">
                            <a:effectLst>
                              <a:glow rad="228600">
                                <a:schemeClr val="accent4">
                                  <a:satMod val="175000"/>
                                  <a:alpha val="40000"/>
                                </a:schemeClr>
                              </a:glow>
                            </a:effectLst>
                            <a:latin typeface="Cambria Math" panose="02040503050406030204" pitchFamily="18" charset="0"/>
                          </a:rPr>
                        </m:ctrlPr>
                      </m:dPr>
                      <m:e>
                        <m:r>
                          <a:rPr lang="en-US" sz="2000" b="1" i="1" dirty="0">
                            <a:effectLst>
                              <a:glow rad="228600">
                                <a:schemeClr val="accent4">
                                  <a:satMod val="175000"/>
                                  <a:alpha val="40000"/>
                                </a:schemeClr>
                              </a:glow>
                            </a:effectLst>
                            <a:latin typeface="Cambria Math" panose="02040503050406030204" pitchFamily="18" charset="0"/>
                          </a:rPr>
                          <m:t>𝒕</m:t>
                        </m:r>
                      </m:e>
                    </m:d>
                    <m:r>
                      <a:rPr lang="en-US" sz="2000" b="1" i="1" dirty="0">
                        <a:effectLst>
                          <a:glow rad="228600">
                            <a:schemeClr val="accent4">
                              <a:satMod val="175000"/>
                              <a:alpha val="40000"/>
                            </a:schemeClr>
                          </a:glow>
                        </a:effectLst>
                        <a:latin typeface="Cambria Math" panose="02040503050406030204" pitchFamily="18" charset="0"/>
                      </a:rPr>
                      <m:t>=</m:t>
                    </m:r>
                    <m:sSub>
                      <m:sSubPr>
                        <m:ctrlPr>
                          <a:rPr lang="en-US" sz="2000" b="1" i="1" dirty="0">
                            <a:effectLst>
                              <a:glow rad="228600">
                                <a:schemeClr val="accent4">
                                  <a:satMod val="175000"/>
                                  <a:alpha val="40000"/>
                                </a:schemeClr>
                              </a:glow>
                            </a:effectLst>
                            <a:latin typeface="Cambria Math" panose="02040503050406030204" pitchFamily="18" charset="0"/>
                          </a:rPr>
                        </m:ctrlPr>
                      </m:sSubPr>
                      <m:e>
                        <m:r>
                          <a:rPr lang="en-US" sz="2000" b="1" i="1" dirty="0">
                            <a:effectLst>
                              <a:glow rad="228600">
                                <a:schemeClr val="accent4">
                                  <a:satMod val="175000"/>
                                  <a:alpha val="40000"/>
                                </a:schemeClr>
                              </a:glow>
                            </a:effectLst>
                            <a:latin typeface="Cambria Math" panose="02040503050406030204" pitchFamily="18" charset="0"/>
                          </a:rPr>
                          <m:t>𝒑</m:t>
                        </m:r>
                      </m:e>
                      <m:sub>
                        <m:r>
                          <a:rPr lang="en-US" sz="2000" b="1" i="1" dirty="0">
                            <a:effectLst>
                              <a:glow rad="228600">
                                <a:schemeClr val="accent4">
                                  <a:satMod val="175000"/>
                                  <a:alpha val="40000"/>
                                </a:schemeClr>
                              </a:glow>
                            </a:effectLst>
                            <a:latin typeface="Cambria Math" panose="02040503050406030204" pitchFamily="18" charset="0"/>
                          </a:rPr>
                          <m:t>𝟎</m:t>
                        </m:r>
                        <m:r>
                          <a:rPr lang="en-US" sz="2000" b="1" i="1" dirty="0">
                            <a:effectLst>
                              <a:glow rad="228600">
                                <a:schemeClr val="accent4">
                                  <a:satMod val="175000"/>
                                  <a:alpha val="40000"/>
                                </a:schemeClr>
                              </a:glow>
                            </a:effectLst>
                            <a:latin typeface="Cambria Math" panose="02040503050406030204" pitchFamily="18" charset="0"/>
                          </a:rPr>
                          <m:t>𝒊</m:t>
                        </m:r>
                      </m:sub>
                    </m:sSub>
                    <m:r>
                      <a:rPr lang="en-US" sz="2000" b="1" i="1" dirty="0">
                        <a:effectLst>
                          <a:glow rad="228600">
                            <a:schemeClr val="accent4">
                              <a:satMod val="175000"/>
                              <a:alpha val="40000"/>
                            </a:schemeClr>
                          </a:glow>
                        </a:effectLst>
                        <a:latin typeface="Cambria Math" panose="02040503050406030204" pitchFamily="18" charset="0"/>
                      </a:rPr>
                      <m:t>+</m:t>
                    </m:r>
                    <m:r>
                      <a:rPr lang="en-US" sz="2000" b="1" i="1" dirty="0">
                        <a:effectLst>
                          <a:glow rad="228600">
                            <a:schemeClr val="accent4">
                              <a:satMod val="175000"/>
                              <a:alpha val="40000"/>
                            </a:schemeClr>
                          </a:glow>
                        </a:effectLst>
                        <a:latin typeface="Cambria Math" panose="02040503050406030204" pitchFamily="18" charset="0"/>
                      </a:rPr>
                      <m:t>𝒕</m:t>
                    </m:r>
                    <m:r>
                      <a:rPr lang="en-US" sz="2000" b="1" i="1" dirty="0">
                        <a:effectLst>
                          <a:glow rad="228600">
                            <a:schemeClr val="accent4">
                              <a:satMod val="175000"/>
                              <a:alpha val="40000"/>
                            </a:schemeClr>
                          </a:glow>
                        </a:effectLst>
                        <a:latin typeface="Cambria Math" panose="02040503050406030204" pitchFamily="18" charset="0"/>
                      </a:rPr>
                      <m:t>⋅</m:t>
                    </m:r>
                    <m:sSub>
                      <m:sSubPr>
                        <m:ctrlPr>
                          <a:rPr lang="en-US" sz="2000" b="1" i="1" dirty="0" err="1">
                            <a:effectLst>
                              <a:glow rad="228600">
                                <a:schemeClr val="accent4">
                                  <a:satMod val="175000"/>
                                  <a:alpha val="40000"/>
                                </a:schemeClr>
                              </a:glow>
                            </a:effectLst>
                            <a:latin typeface="Cambria Math" panose="02040503050406030204" pitchFamily="18" charset="0"/>
                          </a:rPr>
                        </m:ctrlPr>
                      </m:sSubPr>
                      <m:e>
                        <m:r>
                          <a:rPr lang="en-US" sz="2000" b="1" i="1" dirty="0" err="1">
                            <a:effectLst>
                              <a:glow rad="228600">
                                <a:schemeClr val="accent4">
                                  <a:satMod val="175000"/>
                                  <a:alpha val="40000"/>
                                </a:schemeClr>
                              </a:glow>
                            </a:effectLst>
                            <a:latin typeface="Cambria Math" panose="02040503050406030204" pitchFamily="18" charset="0"/>
                          </a:rPr>
                          <m:t>𝒗</m:t>
                        </m:r>
                      </m:e>
                      <m:sub>
                        <m:r>
                          <a:rPr lang="en-US" sz="2000" b="1" i="1" dirty="0" err="1">
                            <a:effectLst>
                              <a:glow rad="228600">
                                <a:schemeClr val="accent4">
                                  <a:satMod val="175000"/>
                                  <a:alpha val="40000"/>
                                </a:schemeClr>
                              </a:glow>
                            </a:effectLst>
                            <a:latin typeface="Cambria Math" panose="02040503050406030204" pitchFamily="18" charset="0"/>
                          </a:rPr>
                          <m:t>𝒊</m:t>
                        </m:r>
                      </m:sub>
                    </m:sSub>
                    <m:r>
                      <a:rPr lang="en-US" sz="2000" b="1" i="1" dirty="0" smtClean="0">
                        <a:effectLst>
                          <a:glow rad="228600">
                            <a:schemeClr val="accent4">
                              <a:satMod val="175000"/>
                              <a:alpha val="40000"/>
                            </a:schemeClr>
                          </a:glow>
                        </a:effectLst>
                        <a:latin typeface="Cambria Math" panose="02040503050406030204" pitchFamily="18" charset="0"/>
                      </a:rPr>
                      <m:t> ,   </m:t>
                    </m:r>
                    <m:r>
                      <m:rPr>
                        <m:sty m:val="p"/>
                      </m:rPr>
                      <a:rPr lang="en-US" sz="2000" b="1" i="1" dirty="0" smtClean="0">
                        <a:effectLst>
                          <a:glow>
                            <a:schemeClr val="accent4">
                              <a:satMod val="175000"/>
                            </a:schemeClr>
                          </a:glow>
                        </a:effectLst>
                        <a:latin typeface="Cambria Math" panose="02040503050406030204" pitchFamily="18" charset="0"/>
                      </a:rPr>
                      <m:t>w</m:t>
                    </m:r>
                  </m:oMath>
                </a14:m>
                <a:r>
                  <a:rPr lang="en-US" dirty="0"/>
                  <a:t>here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𝑝</m:t>
                        </m:r>
                      </m:e>
                      <m:sub>
                        <m:r>
                          <a:rPr lang="en-US" i="1" dirty="0" smtClean="0">
                            <a:latin typeface="Cambria Math" panose="02040503050406030204" pitchFamily="18" charset="0"/>
                          </a:rPr>
                          <m:t>0</m:t>
                        </m:r>
                        <m:r>
                          <a:rPr lang="en-US" i="1" dirty="0" smtClean="0">
                            <a:latin typeface="Cambria Math" panose="02040503050406030204" pitchFamily="18" charset="0"/>
                          </a:rPr>
                          <m:t>𝑖</m:t>
                        </m:r>
                      </m:sub>
                    </m:sSub>
                  </m:oMath>
                </a14:m>
                <a:r>
                  <a:rPr lang="en-US" dirty="0"/>
                  <a:t>is the centroid of the tracked points for ship  </a:t>
                </a:r>
                <a14:m>
                  <m:oMath xmlns:m="http://schemas.openxmlformats.org/officeDocument/2006/math">
                    <m:d>
                      <m:dPr>
                        <m:ctrlPr>
                          <a:rPr lang="en-US" i="1" dirty="0" smtClean="0">
                            <a:effectLst>
                              <a:glow rad="228600">
                                <a:schemeClr val="accent4">
                                  <a:satMod val="175000"/>
                                  <a:alpha val="40000"/>
                                </a:schemeClr>
                              </a:glow>
                            </a:effectLst>
                            <a:latin typeface="Cambria Math" panose="02040503050406030204" pitchFamily="18" charset="0"/>
                          </a:rPr>
                        </m:ctrlPr>
                      </m:dPr>
                      <m:e>
                        <m:sSub>
                          <m:sSubPr>
                            <m:ctrlPr>
                              <a:rPr lang="en-US" i="1" dirty="0" smtClean="0">
                                <a:effectLst>
                                  <a:glow rad="228600">
                                    <a:schemeClr val="accent4">
                                      <a:satMod val="175000"/>
                                      <a:alpha val="40000"/>
                                    </a:schemeClr>
                                  </a:glow>
                                </a:effectLst>
                                <a:latin typeface="Cambria Math" panose="02040503050406030204" pitchFamily="18" charset="0"/>
                              </a:rPr>
                            </m:ctrlPr>
                          </m:sSubPr>
                          <m:e>
                            <m:r>
                              <a:rPr lang="en-US" i="1" dirty="0" smtClean="0">
                                <a:effectLst>
                                  <a:glow rad="228600">
                                    <a:schemeClr val="accent4">
                                      <a:satMod val="175000"/>
                                      <a:alpha val="40000"/>
                                    </a:schemeClr>
                                  </a:glow>
                                </a:effectLst>
                                <a:latin typeface="Cambria Math" panose="02040503050406030204" pitchFamily="18" charset="0"/>
                              </a:rPr>
                              <m:t>𝑝</m:t>
                            </m:r>
                          </m:e>
                          <m:sub>
                            <m:r>
                              <a:rPr lang="en-US" i="1" dirty="0" smtClean="0">
                                <a:effectLst>
                                  <a:glow rad="228600">
                                    <a:schemeClr val="accent4">
                                      <a:satMod val="175000"/>
                                      <a:alpha val="40000"/>
                                    </a:schemeClr>
                                  </a:glow>
                                </a:effectLst>
                                <a:latin typeface="Cambria Math" panose="02040503050406030204" pitchFamily="18" charset="0"/>
                              </a:rPr>
                              <m:t>0</m:t>
                            </m:r>
                          </m:sub>
                        </m:sSub>
                        <m:r>
                          <a:rPr lang="en-US" i="1" dirty="0" smtClean="0">
                            <a:effectLst>
                              <a:glow rad="228600">
                                <a:schemeClr val="accent4">
                                  <a:satMod val="175000"/>
                                  <a:alpha val="40000"/>
                                </a:schemeClr>
                              </a:glow>
                            </a:effectLst>
                            <a:latin typeface="Cambria Math" panose="02040503050406030204" pitchFamily="18" charset="0"/>
                          </a:rPr>
                          <m:t>=</m:t>
                        </m:r>
                        <m:f>
                          <m:fPr>
                            <m:ctrlPr>
                              <a:rPr lang="en-US" i="1" dirty="0" smtClean="0">
                                <a:effectLst>
                                  <a:glow rad="228600">
                                    <a:schemeClr val="accent4">
                                      <a:satMod val="175000"/>
                                      <a:alpha val="40000"/>
                                    </a:schemeClr>
                                  </a:glow>
                                </a:effectLst>
                                <a:latin typeface="Cambria Math" panose="02040503050406030204" pitchFamily="18" charset="0"/>
                              </a:rPr>
                            </m:ctrlPr>
                          </m:fPr>
                          <m:num>
                            <m:r>
                              <a:rPr lang="en-US" i="1" dirty="0" smtClean="0">
                                <a:effectLst>
                                  <a:glow rad="228600">
                                    <a:schemeClr val="accent4">
                                      <a:satMod val="175000"/>
                                      <a:alpha val="40000"/>
                                    </a:schemeClr>
                                  </a:glow>
                                </a:effectLst>
                                <a:latin typeface="Cambria Math" panose="02040503050406030204" pitchFamily="18" charset="0"/>
                              </a:rPr>
                              <m:t>1</m:t>
                            </m:r>
                          </m:num>
                          <m:den>
                            <m:r>
                              <a:rPr lang="en-US" i="1" dirty="0" smtClean="0">
                                <a:effectLst>
                                  <a:glow rad="228600">
                                    <a:schemeClr val="accent4">
                                      <a:satMod val="175000"/>
                                      <a:alpha val="40000"/>
                                    </a:schemeClr>
                                  </a:glow>
                                </a:effectLst>
                                <a:latin typeface="Cambria Math" panose="02040503050406030204" pitchFamily="18" charset="0"/>
                              </a:rPr>
                              <m:t>𝑛</m:t>
                            </m:r>
                          </m:den>
                        </m:f>
                        <m:nary>
                          <m:naryPr>
                            <m:chr m:val="∑"/>
                            <m:ctrlPr>
                              <a:rPr lang="en-US" i="1" dirty="0" smtClean="0">
                                <a:effectLst>
                                  <a:glow rad="228600">
                                    <a:schemeClr val="accent4">
                                      <a:satMod val="175000"/>
                                      <a:alpha val="40000"/>
                                    </a:schemeClr>
                                  </a:glow>
                                </a:effectLst>
                                <a:latin typeface="Cambria Math" panose="02040503050406030204" pitchFamily="18" charset="0"/>
                              </a:rPr>
                            </m:ctrlPr>
                          </m:naryPr>
                          <m:sub>
                            <m:r>
                              <a:rPr lang="en-US" i="1" dirty="0" smtClean="0">
                                <a:effectLst>
                                  <a:glow rad="228600">
                                    <a:schemeClr val="accent4">
                                      <a:satMod val="175000"/>
                                      <a:alpha val="40000"/>
                                    </a:schemeClr>
                                  </a:glow>
                                </a:effectLst>
                                <a:latin typeface="Cambria Math" panose="02040503050406030204" pitchFamily="18" charset="0"/>
                              </a:rPr>
                              <m:t>𝑖</m:t>
                            </m:r>
                            <m:r>
                              <a:rPr lang="en-US" i="1" dirty="0" smtClean="0">
                                <a:effectLst>
                                  <a:glow rad="228600">
                                    <a:schemeClr val="accent4">
                                      <a:satMod val="175000"/>
                                      <a:alpha val="40000"/>
                                    </a:schemeClr>
                                  </a:glow>
                                </a:effectLst>
                                <a:latin typeface="Cambria Math" panose="02040503050406030204" pitchFamily="18" charset="0"/>
                              </a:rPr>
                              <m:t>=</m:t>
                            </m:r>
                            <m:r>
                              <a:rPr lang="en-US" i="1" dirty="0" smtClean="0">
                                <a:effectLst>
                                  <a:glow rad="228600">
                                    <a:schemeClr val="accent4">
                                      <a:satMod val="175000"/>
                                      <a:alpha val="40000"/>
                                    </a:schemeClr>
                                  </a:glow>
                                </a:effectLst>
                                <a:latin typeface="Cambria Math" panose="02040503050406030204" pitchFamily="18" charset="0"/>
                              </a:rPr>
                              <m:t>1</m:t>
                            </m:r>
                          </m:sub>
                          <m:sup>
                            <m:r>
                              <a:rPr lang="en-US" i="1" dirty="0" smtClean="0">
                                <a:effectLst>
                                  <a:glow rad="228600">
                                    <a:schemeClr val="accent4">
                                      <a:satMod val="175000"/>
                                      <a:alpha val="40000"/>
                                    </a:schemeClr>
                                  </a:glow>
                                </a:effectLst>
                                <a:latin typeface="Cambria Math" panose="02040503050406030204" pitchFamily="18" charset="0"/>
                              </a:rPr>
                              <m:t>𝑛</m:t>
                            </m:r>
                          </m:sup>
                          <m:e>
                            <m:d>
                              <m:dPr>
                                <m:ctrlPr>
                                  <a:rPr lang="en-US" i="1" dirty="0" smtClean="0">
                                    <a:effectLst>
                                      <a:glow rad="228600">
                                        <a:schemeClr val="accent4">
                                          <a:satMod val="175000"/>
                                          <a:alpha val="40000"/>
                                        </a:schemeClr>
                                      </a:glow>
                                    </a:effectLst>
                                    <a:latin typeface="Cambria Math" panose="02040503050406030204" pitchFamily="18" charset="0"/>
                                  </a:rPr>
                                </m:ctrlPr>
                              </m:dPr>
                              <m:e>
                                <m:sSub>
                                  <m:sSubPr>
                                    <m:ctrlPr>
                                      <a:rPr lang="en-US" i="1" dirty="0" err="1" smtClean="0">
                                        <a:effectLst>
                                          <a:glow rad="228600">
                                            <a:schemeClr val="accent4">
                                              <a:satMod val="175000"/>
                                              <a:alpha val="40000"/>
                                            </a:schemeClr>
                                          </a:glow>
                                        </a:effectLst>
                                        <a:latin typeface="Cambria Math" panose="02040503050406030204" pitchFamily="18" charset="0"/>
                                      </a:rPr>
                                    </m:ctrlPr>
                                  </m:sSubPr>
                                  <m:e>
                                    <m:r>
                                      <a:rPr lang="en-US" i="1" dirty="0" err="1">
                                        <a:effectLst>
                                          <a:glow rad="228600">
                                            <a:schemeClr val="accent4">
                                              <a:satMod val="175000"/>
                                              <a:alpha val="40000"/>
                                            </a:schemeClr>
                                          </a:glow>
                                        </a:effectLst>
                                        <a:latin typeface="Cambria Math" panose="02040503050406030204" pitchFamily="18" charset="0"/>
                                      </a:rPr>
                                      <m:t>𝑥</m:t>
                                    </m:r>
                                  </m:e>
                                  <m:sub>
                                    <m:r>
                                      <a:rPr lang="en-US" i="1" dirty="0" err="1">
                                        <a:effectLst>
                                          <a:glow rad="228600">
                                            <a:schemeClr val="accent4">
                                              <a:satMod val="175000"/>
                                              <a:alpha val="40000"/>
                                            </a:schemeClr>
                                          </a:glow>
                                        </a:effectLst>
                                        <a:latin typeface="Cambria Math" panose="02040503050406030204" pitchFamily="18" charset="0"/>
                                      </a:rPr>
                                      <m:t>𝑖</m:t>
                                    </m:r>
                                  </m:sub>
                                </m:sSub>
                                <m:r>
                                  <a:rPr lang="en-US" i="1" dirty="0">
                                    <a:effectLst>
                                      <a:glow rad="228600">
                                        <a:schemeClr val="accent4">
                                          <a:satMod val="175000"/>
                                          <a:alpha val="40000"/>
                                        </a:schemeClr>
                                      </a:glow>
                                    </a:effectLst>
                                    <a:latin typeface="Cambria Math" panose="02040503050406030204" pitchFamily="18" charset="0"/>
                                  </a:rPr>
                                  <m:t>,</m:t>
                                </m:r>
                                <m:sSub>
                                  <m:sSubPr>
                                    <m:ctrlPr>
                                      <a:rPr lang="en-US" i="1" dirty="0" err="1">
                                        <a:effectLst>
                                          <a:glow rad="228600">
                                            <a:schemeClr val="accent4">
                                              <a:satMod val="175000"/>
                                              <a:alpha val="40000"/>
                                            </a:schemeClr>
                                          </a:glow>
                                        </a:effectLst>
                                        <a:latin typeface="Cambria Math" panose="02040503050406030204" pitchFamily="18" charset="0"/>
                                      </a:rPr>
                                    </m:ctrlPr>
                                  </m:sSubPr>
                                  <m:e>
                                    <m:r>
                                      <a:rPr lang="en-US" i="1" dirty="0" err="1">
                                        <a:effectLst>
                                          <a:glow rad="228600">
                                            <a:schemeClr val="accent4">
                                              <a:satMod val="175000"/>
                                              <a:alpha val="40000"/>
                                            </a:schemeClr>
                                          </a:glow>
                                        </a:effectLst>
                                        <a:latin typeface="Cambria Math" panose="02040503050406030204" pitchFamily="18" charset="0"/>
                                      </a:rPr>
                                      <m:t>𝑦</m:t>
                                    </m:r>
                                  </m:e>
                                  <m:sub>
                                    <m:r>
                                      <a:rPr lang="en-US" i="1" dirty="0" err="1">
                                        <a:effectLst>
                                          <a:glow rad="228600">
                                            <a:schemeClr val="accent4">
                                              <a:satMod val="175000"/>
                                              <a:alpha val="40000"/>
                                            </a:schemeClr>
                                          </a:glow>
                                        </a:effectLst>
                                        <a:latin typeface="Cambria Math" panose="02040503050406030204" pitchFamily="18" charset="0"/>
                                      </a:rPr>
                                      <m:t>𝑖</m:t>
                                    </m:r>
                                  </m:sub>
                                </m:sSub>
                              </m:e>
                            </m:d>
                          </m:e>
                        </m:nary>
                      </m:e>
                    </m:d>
                  </m:oMath>
                </a14:m>
                <a:r>
                  <a:rPr lang="en-US" dirty="0">
                    <a:effectLst>
                      <a:glow rad="228600">
                        <a:schemeClr val="accent4">
                          <a:satMod val="175000"/>
                          <a:alpha val="40000"/>
                        </a:schemeClr>
                      </a:glow>
                    </a:effectLst>
                  </a:rPr>
                  <a:t>  </a:t>
                </a:r>
                <a:r>
                  <a:rPr lang="en-US" dirty="0"/>
                  <a:t>and vi is the unit direction vector obtained from TLS (via SVD of the centered points) </a:t>
                </a:r>
              </a:p>
              <a:p>
                <a:pPr algn="l" rtl="0"/>
                <a:r>
                  <a:rPr lang="en-US" dirty="0"/>
                  <a:t>M =</a:t>
                </a:r>
                <a14:m>
                  <m:oMath xmlns:m="http://schemas.openxmlformats.org/officeDocument/2006/math">
                    <m:d>
                      <m:dPr>
                        <m:begChr m:val="|"/>
                        <m:endChr m:val="|"/>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sty m:val="p"/>
                                  <m:brk m:alnAt="7"/>
                                </m:rPr>
                                <a:rPr lang="en-US" b="0" i="1" smtClean="0">
                                  <a:latin typeface="Cambria Math" panose="02040503050406030204" pitchFamily="18" charset="0"/>
                                </a:rPr>
                                <m:t>x</m:t>
                              </m:r>
                              <m:r>
                                <m:rPr>
                                  <m:brk m:alnAt="7"/>
                                </m:rPr>
                                <a:rPr lang="en-US" b="0" i="1" smtClean="0">
                                  <a:latin typeface="Cambria Math" panose="02040503050406030204" pitchFamily="18" charset="0"/>
                                </a:rPr>
                                <m:t>1</m:t>
                              </m:r>
                              <m:r>
                                <m:rPr>
                                  <m:brk m:alnAt="7"/>
                                </m:rPr>
                                <a:rPr lang="en-US" b="0" i="1" smtClean="0">
                                  <a:latin typeface="Cambria Math" panose="02040503050406030204" pitchFamily="18" charset="0"/>
                                </a:rPr>
                                <m:t>-</m:t>
                              </m:r>
                              <m:r>
                                <m:rPr>
                                  <m:sty m:val="p"/>
                                </m:rPr>
                                <a:rPr lang="en-US" b="0" i="1" smtClean="0">
                                  <a:latin typeface="Cambria Math" panose="02040503050406030204" pitchFamily="18" charset="0"/>
                                </a:rPr>
                                <m:t>x</m:t>
                              </m:r>
                              <m:r>
                                <a:rPr lang="en-US" b="0" i="1" smtClean="0">
                                  <a:latin typeface="Cambria Math" panose="02040503050406030204" pitchFamily="18" charset="0"/>
                                </a:rPr>
                                <m:t>'</m:t>
                              </m:r>
                            </m:e>
                            <m:e>
                              <m:r>
                                <m:rPr>
                                  <m:sty m:val="p"/>
                                </m:rPr>
                                <a:rPr lang="en-US" b="0" i="1" smtClean="0">
                                  <a:latin typeface="Cambria Math" panose="02040503050406030204" pitchFamily="18" charset="0"/>
                                </a:rPr>
                                <m:t>y</m:t>
                              </m:r>
                              <m:r>
                                <a:rPr lang="en-US" b="0" i="1" smtClean="0">
                                  <a:latin typeface="Cambria Math" panose="02040503050406030204" pitchFamily="18" charset="0"/>
                                </a:rPr>
                                <m:t>1</m:t>
                              </m:r>
                              <m:r>
                                <a:rPr lang="en-US" b="0" i="1" smtClean="0">
                                  <a:latin typeface="Cambria Math" panose="02040503050406030204" pitchFamily="18" charset="0"/>
                                </a:rPr>
                                <m:t>-</m:t>
                              </m:r>
                              <m:r>
                                <m:rPr>
                                  <m:sty m:val="p"/>
                                </m:rPr>
                                <a:rPr lang="en-US" b="0" i="1" smtClean="0">
                                  <a:latin typeface="Cambria Math" panose="02040503050406030204" pitchFamily="18" charset="0"/>
                                </a:rPr>
                                <m:t>y</m:t>
                              </m:r>
                              <m:r>
                                <a:rPr lang="en-US" b="0" i="1" smtClean="0">
                                  <a:latin typeface="Cambria Math" panose="02040503050406030204" pitchFamily="18" charset="0"/>
                                </a:rPr>
                                <m:t>'</m:t>
                              </m:r>
                            </m:e>
                          </m:mr>
                          <m:mr>
                            <m:e>
                              <m:eqArr>
                                <m:eqArrPr>
                                  <m:ctrlPr>
                                    <a:rPr lang="en-US" b="0" i="1" smtClean="0">
                                      <a:latin typeface="Cambria Math" panose="02040503050406030204" pitchFamily="18" charset="0"/>
                                    </a:rPr>
                                  </m:ctrlPr>
                                </m:eqArrPr>
                                <m:e>
                                  <m:r>
                                    <m:rPr>
                                      <m:sty m:val="p"/>
                                    </m:rPr>
                                    <a:rPr lang="en-US" b="0" i="1" smtClean="0">
                                      <a:latin typeface="Cambria Math" panose="02040503050406030204" pitchFamily="18" charset="0"/>
                                    </a:rPr>
                                    <m:t>x</m:t>
                                  </m:r>
                                  <m:r>
                                    <a:rPr lang="en-US" b="0" i="1" smtClean="0">
                                      <a:latin typeface="Cambria Math" panose="02040503050406030204" pitchFamily="18" charset="0"/>
                                    </a:rPr>
                                    <m:t>2</m:t>
                                  </m:r>
                                  <m:r>
                                    <a:rPr lang="en-US" b="0" i="1" smtClean="0">
                                      <a:latin typeface="Cambria Math" panose="02040503050406030204" pitchFamily="18" charset="0"/>
                                    </a:rPr>
                                    <m:t>-</m:t>
                                  </m:r>
                                  <m:r>
                                    <m:rPr>
                                      <m:sty m:val="p"/>
                                    </m:rPr>
                                    <a:rPr lang="en-US" b="0" i="1" smtClean="0">
                                      <a:latin typeface="Cambria Math" panose="02040503050406030204" pitchFamily="18" charset="0"/>
                                    </a:rPr>
                                    <m:t>x</m:t>
                                  </m:r>
                                  <m:r>
                                    <a:rPr lang="en-US" b="0" i="1" smtClean="0">
                                      <a:latin typeface="Cambria Math" panose="02040503050406030204" pitchFamily="18" charset="0"/>
                                    </a:rPr>
                                    <m:t>'</m:t>
                                  </m:r>
                                </m:e>
                                <m:e>
                                  <m:r>
                                    <a:rPr lang="en-US" b="0" i="1" smtClean="0">
                                      <a:latin typeface="Cambria Math" panose="02040503050406030204" pitchFamily="18" charset="0"/>
                                    </a:rPr>
                                    <m:t>...</m:t>
                                  </m:r>
                                </m:e>
                                <m:e>
                                  <m:r>
                                    <m:rPr>
                                      <m:sty m:val="p"/>
                                    </m:rPr>
                                    <a:rPr lang="en-US" b="0" i="1" smtClean="0">
                                      <a:latin typeface="Cambria Math" panose="02040503050406030204" pitchFamily="18" charset="0"/>
                                    </a:rPr>
                                    <m:t>xn</m:t>
                                  </m:r>
                                  <m:r>
                                    <a:rPr lang="en-US" b="0" i="1" smtClean="0">
                                      <a:latin typeface="Cambria Math" panose="02040503050406030204" pitchFamily="18" charset="0"/>
                                    </a:rPr>
                                    <m:t>-</m:t>
                                  </m:r>
                                  <m:r>
                                    <m:rPr>
                                      <m:sty m:val="p"/>
                                    </m:rPr>
                                    <a:rPr lang="en-US" b="0" i="1" smtClean="0">
                                      <a:latin typeface="Cambria Math" panose="02040503050406030204" pitchFamily="18" charset="0"/>
                                    </a:rPr>
                                    <m:t>x</m:t>
                                  </m:r>
                                  <m:r>
                                    <a:rPr lang="en-US" b="0" i="1" smtClean="0">
                                      <a:latin typeface="Cambria Math" panose="02040503050406030204" pitchFamily="18" charset="0"/>
                                    </a:rPr>
                                    <m:t>'</m:t>
                                  </m:r>
                                </m:e>
                              </m:eqArr>
                            </m:e>
                            <m:e>
                              <m:eqArr>
                                <m:eqArrPr>
                                  <m:ctrlPr>
                                    <a:rPr lang="en-US" b="0" i="1" smtClean="0">
                                      <a:latin typeface="Cambria Math" panose="02040503050406030204" pitchFamily="18" charset="0"/>
                                    </a:rPr>
                                  </m:ctrlPr>
                                </m:eqArrPr>
                                <m:e>
                                  <m:eqArr>
                                    <m:eqArrPr>
                                      <m:ctrlPr>
                                        <a:rPr lang="en-US" b="0" i="1" smtClean="0">
                                          <a:latin typeface="Cambria Math" panose="02040503050406030204" pitchFamily="18" charset="0"/>
                                        </a:rPr>
                                      </m:ctrlPr>
                                    </m:eqArrPr>
                                    <m:e>
                                      <m:r>
                                        <m:rPr>
                                          <m:sty m:val="p"/>
                                        </m:rPr>
                                        <a:rPr lang="en-US" b="0" i="1" smtClean="0">
                                          <a:latin typeface="Cambria Math" panose="02040503050406030204" pitchFamily="18" charset="0"/>
                                        </a:rPr>
                                        <m:t>y</m:t>
                                      </m:r>
                                      <m:r>
                                        <a:rPr lang="en-US" b="0" i="1" smtClean="0">
                                          <a:latin typeface="Cambria Math" panose="02040503050406030204" pitchFamily="18" charset="0"/>
                                        </a:rPr>
                                        <m:t>2</m:t>
                                      </m:r>
                                      <m:r>
                                        <a:rPr lang="en-US" b="0" i="1" smtClean="0">
                                          <a:latin typeface="Cambria Math" panose="02040503050406030204" pitchFamily="18" charset="0"/>
                                        </a:rPr>
                                        <m:t>-</m:t>
                                      </m:r>
                                      <m:r>
                                        <m:rPr>
                                          <m:sty m:val="p"/>
                                        </m:rPr>
                                        <a:rPr lang="en-US" b="0" i="1" smtClean="0">
                                          <a:latin typeface="Cambria Math" panose="02040503050406030204" pitchFamily="18" charset="0"/>
                                        </a:rPr>
                                        <m:t>y</m:t>
                                      </m:r>
                                      <m:r>
                                        <a:rPr lang="en-US" b="0" i="1" smtClean="0">
                                          <a:latin typeface="Cambria Math" panose="02040503050406030204" pitchFamily="18" charset="0"/>
                                        </a:rPr>
                                        <m:t>'</m:t>
                                      </m:r>
                                    </m:e>
                                    <m:e>
                                      <m:r>
                                        <a:rPr lang="he-IL" b="0" i="1" smtClean="0">
                                          <a:latin typeface="Cambria Math" panose="02040503050406030204" pitchFamily="18" charset="0"/>
                                        </a:rPr>
                                        <m:t>...</m:t>
                                      </m:r>
                                    </m:e>
                                  </m:eqArr>
                                </m:e>
                                <m:e>
                                  <m:r>
                                    <m:rPr>
                                      <m:sty m:val="p"/>
                                    </m:rPr>
                                    <a:rPr lang="en-US" b="0" i="1" smtClean="0">
                                      <a:latin typeface="Cambria Math" panose="02040503050406030204" pitchFamily="18" charset="0"/>
                                    </a:rPr>
                                    <m:t>yn</m:t>
                                  </m:r>
                                  <m:r>
                                    <a:rPr lang="en-US" b="0" i="1" smtClean="0">
                                      <a:latin typeface="Cambria Math" panose="02040503050406030204" pitchFamily="18" charset="0"/>
                                    </a:rPr>
                                    <m:t>-</m:t>
                                  </m:r>
                                  <m:r>
                                    <m:rPr>
                                      <m:sty m:val="p"/>
                                    </m:rPr>
                                    <a:rPr lang="en-US" b="0" i="1" smtClean="0">
                                      <a:latin typeface="Cambria Math" panose="02040503050406030204" pitchFamily="18" charset="0"/>
                                    </a:rPr>
                                    <m:t>y</m:t>
                                  </m:r>
                                  <m:r>
                                    <a:rPr lang="en-US" b="0" i="1" smtClean="0">
                                      <a:latin typeface="Cambria Math" panose="02040503050406030204" pitchFamily="18" charset="0"/>
                                    </a:rPr>
                                    <m:t>’</m:t>
                                  </m:r>
                                </m:e>
                              </m:eqArr>
                            </m:e>
                          </m:mr>
                        </m:m>
                      </m:e>
                    </m:d>
                  </m:oMath>
                </a14:m>
                <a:r>
                  <a:rPr lang="en-US" dirty="0"/>
                  <a:t> </a:t>
                </a:r>
                <a:r>
                  <a:rPr lang="en-US" dirty="0">
                    <a:sym typeface="Wingdings" panose="05000000000000000000" pitchFamily="2" charset="2"/>
                  </a:rPr>
                  <a:t> </a:t>
                </a:r>
                <a:r>
                  <a:rPr lang="pl-PL" dirty="0">
                    <a:sym typeface="Wingdings" panose="05000000000000000000" pitchFamily="2" charset="2"/>
                  </a:rPr>
                  <a:t> </a:t>
                </a:r>
                <a14:m>
                  <m:oMath xmlns:m="http://schemas.openxmlformats.org/officeDocument/2006/math">
                    <m:r>
                      <a:rPr lang="pl-PL" sz="1400" i="1" dirty="0" smtClean="0">
                        <a:latin typeface="Cambria Math" panose="02040503050406030204" pitchFamily="18" charset="0"/>
                        <a:sym typeface="Wingdings" panose="05000000000000000000" pitchFamily="2" charset="2"/>
                      </a:rPr>
                      <m:t>𝑀</m:t>
                    </m:r>
                    <m:r>
                      <a:rPr lang="pl-PL" sz="1400" i="1" dirty="0" smtClean="0">
                        <a:latin typeface="Cambria Math" panose="02040503050406030204" pitchFamily="18" charset="0"/>
                        <a:sym typeface="Wingdings" panose="05000000000000000000" pitchFamily="2" charset="2"/>
                      </a:rPr>
                      <m:t>=</m:t>
                    </m:r>
                    <m:r>
                      <a:rPr lang="pl-PL" sz="1400" i="1" dirty="0" smtClean="0">
                        <a:latin typeface="Cambria Math" panose="02040503050406030204" pitchFamily="18" charset="0"/>
                        <a:sym typeface="Wingdings" panose="05000000000000000000" pitchFamily="2" charset="2"/>
                      </a:rPr>
                      <m:t>𝑈</m:t>
                    </m:r>
                    <m:r>
                      <m:rPr>
                        <m:sty m:val="p"/>
                      </m:rPr>
                      <a:rPr lang="pl-PL" sz="1400" i="0" dirty="0" smtClean="0">
                        <a:latin typeface="Cambria Math" panose="02040503050406030204" pitchFamily="18" charset="0"/>
                        <a:sym typeface="Wingdings" panose="05000000000000000000" pitchFamily="2" charset="2"/>
                      </a:rPr>
                      <m:t>Σ</m:t>
                    </m:r>
                    <m:sSup>
                      <m:sSupPr>
                        <m:ctrlPr>
                          <a:rPr lang="pl-PL" sz="1400" i="1" dirty="0" smtClean="0">
                            <a:latin typeface="Cambria Math" panose="02040503050406030204" pitchFamily="18" charset="0"/>
                            <a:sym typeface="Wingdings" panose="05000000000000000000" pitchFamily="2" charset="2"/>
                          </a:rPr>
                        </m:ctrlPr>
                      </m:sSupPr>
                      <m:e>
                        <m:r>
                          <a:rPr lang="pl-PL" sz="1400" i="1" dirty="0" smtClean="0">
                            <a:latin typeface="Cambria Math" panose="02040503050406030204" pitchFamily="18" charset="0"/>
                            <a:sym typeface="Wingdings" panose="05000000000000000000" pitchFamily="2" charset="2"/>
                          </a:rPr>
                          <m:t>𝑉</m:t>
                        </m:r>
                      </m:e>
                      <m:sup>
                        <m:r>
                          <a:rPr lang="pl-PL" sz="1400" i="1" dirty="0" smtClean="0">
                            <a:latin typeface="Cambria Math" panose="02040503050406030204" pitchFamily="18" charset="0"/>
                            <a:sym typeface="Wingdings" panose="05000000000000000000" pitchFamily="2" charset="2"/>
                          </a:rPr>
                          <m:t>𝑇</m:t>
                        </m:r>
                      </m:sup>
                    </m:sSup>
                    <m:r>
                      <a:rPr lang="pl-PL" sz="1400" i="1" dirty="0" smtClean="0">
                        <a:latin typeface="Cambria Math" panose="02040503050406030204" pitchFamily="18" charset="0"/>
                        <a:sym typeface="Wingdings" panose="05000000000000000000" pitchFamily="2" charset="2"/>
                      </a:rPr>
                      <m:t>.</m:t>
                    </m:r>
                    <m:r>
                      <a:rPr lang="en-US" sz="1400" b="0" i="1" dirty="0" smtClean="0">
                        <a:latin typeface="Cambria Math" panose="02040503050406030204" pitchFamily="18" charset="0"/>
                        <a:sym typeface="Wingdings" panose="05000000000000000000" pitchFamily="2" charset="2"/>
                      </a:rPr>
                      <m:t> →</m:t>
                    </m:r>
                    <m:r>
                      <m:rPr>
                        <m:nor/>
                      </m:rPr>
                      <a:rPr lang="en-US" sz="1400"/>
                      <m:t>The</m:t>
                    </m:r>
                    <m:r>
                      <m:rPr>
                        <m:nor/>
                      </m:rPr>
                      <a:rPr lang="en-US" sz="1400"/>
                      <m:t> </m:t>
                    </m:r>
                    <m:r>
                      <m:rPr>
                        <m:nor/>
                      </m:rPr>
                      <a:rPr lang="en-US" sz="1400" b="1"/>
                      <m:t>unit</m:t>
                    </m:r>
                    <m:r>
                      <m:rPr>
                        <m:nor/>
                      </m:rPr>
                      <a:rPr lang="en-US" sz="1400" b="1"/>
                      <m:t> </m:t>
                    </m:r>
                    <m:r>
                      <m:rPr>
                        <m:nor/>
                      </m:rPr>
                      <a:rPr lang="en-US" sz="1400" b="1"/>
                      <m:t>vector</m:t>
                    </m:r>
                    <m:r>
                      <m:rPr>
                        <m:nor/>
                      </m:rPr>
                      <a:rPr lang="en-US" sz="1400" b="1"/>
                      <m:t> </m:t>
                    </m:r>
                    <m:r>
                      <a:rPr lang="en-US" sz="1400" i="1"/>
                      <m:t>𝑣</m:t>
                    </m:r>
                    <m:r>
                      <m:rPr>
                        <m:nor/>
                      </m:rPr>
                      <a:rPr lang="en-US" sz="1400" b="0" i="0" smtClean="0"/>
                      <m:t> </m:t>
                    </m:r>
                    <m:r>
                      <m:rPr>
                        <m:nor/>
                      </m:rPr>
                      <a:rPr lang="en-US" sz="1400"/>
                      <m:t>corresponding</m:t>
                    </m:r>
                    <m:r>
                      <m:rPr>
                        <m:nor/>
                      </m:rPr>
                      <a:rPr lang="en-US" sz="1400"/>
                      <m:t> </m:t>
                    </m:r>
                    <m:r>
                      <m:rPr>
                        <m:nor/>
                      </m:rPr>
                      <a:rPr lang="en-US" sz="1400"/>
                      <m:t>to</m:t>
                    </m:r>
                    <m:r>
                      <m:rPr>
                        <m:nor/>
                      </m:rPr>
                      <a:rPr lang="en-US" sz="1400"/>
                      <m:t> </m:t>
                    </m:r>
                    <m:r>
                      <m:rPr>
                        <m:nor/>
                      </m:rPr>
                      <a:rPr lang="en-US" sz="1400"/>
                      <m:t>the</m:t>
                    </m:r>
                    <m:r>
                      <m:rPr>
                        <m:nor/>
                      </m:rPr>
                      <a:rPr lang="en-US" sz="1400"/>
                      <m:t> </m:t>
                    </m:r>
                    <m:r>
                      <m:rPr>
                        <m:nor/>
                      </m:rPr>
                      <a:rPr lang="en-US" sz="1400" i="1"/>
                      <m:t>smallest</m:t>
                    </m:r>
                    <m:r>
                      <m:rPr>
                        <m:nor/>
                      </m:rPr>
                      <a:rPr lang="en-US" sz="1400" i="1"/>
                      <m:t> </m:t>
                    </m:r>
                    <m:r>
                      <m:rPr>
                        <m:nor/>
                      </m:rPr>
                      <a:rPr lang="en-US" sz="1400" i="1"/>
                      <m:t>singular</m:t>
                    </m:r>
                    <m:r>
                      <m:rPr>
                        <m:nor/>
                      </m:rPr>
                      <a:rPr lang="en-US" sz="1400" i="1"/>
                      <m:t> </m:t>
                    </m:r>
                    <m:r>
                      <m:rPr>
                        <m:nor/>
                      </m:rPr>
                      <a:rPr lang="en-US" sz="1400" i="1"/>
                      <m:t>value</m:t>
                    </m:r>
                    <m:r>
                      <m:rPr>
                        <m:nor/>
                      </m:rPr>
                      <a:rPr lang="en-US" sz="1400"/>
                      <m:t> </m:t>
                    </m:r>
                    <m:r>
                      <m:rPr>
                        <m:nor/>
                      </m:rPr>
                      <a:rPr lang="en-US" sz="1400"/>
                      <m:t>in</m:t>
                    </m:r>
                    <m:r>
                      <m:rPr>
                        <m:nor/>
                      </m:rPr>
                      <a:rPr lang="en-US" sz="1400"/>
                      <m:t> </m:t>
                    </m:r>
                    <m:r>
                      <a:rPr lang="en-US" sz="1400" i="1"/>
                      <m:t>𝑉</m:t>
                    </m:r>
                    <m:r>
                      <m:rPr>
                        <m:nor/>
                      </m:rPr>
                      <a:rPr lang="en-US" sz="1400" b="0" i="0" smtClean="0"/>
                      <m:t> </m:t>
                    </m:r>
                    <m:r>
                      <m:rPr>
                        <m:nor/>
                      </m:rPr>
                      <a:rPr lang="en-US" sz="1400"/>
                      <m:t>is</m:t>
                    </m:r>
                    <m:r>
                      <m:rPr>
                        <m:nor/>
                      </m:rPr>
                      <a:rPr lang="en-US" sz="1400"/>
                      <m:t> </m:t>
                    </m:r>
                    <m:r>
                      <m:rPr>
                        <m:nor/>
                      </m:rPr>
                      <a:rPr lang="en-US" sz="1400"/>
                      <m:t>th</m:t>
                    </m:r>
                  </m:oMath>
                </a14:m>
                <a:r>
                  <a:rPr lang="en-US" sz="1400" dirty="0"/>
                  <a:t>e direction of the trajectory</a:t>
                </a:r>
              </a:p>
              <a:p>
                <a:pPr algn="l" rtl="0"/>
                <a:r>
                  <a:rPr lang="en-US" b="1" u="sng" dirty="0"/>
                  <a:t>Intersection point of Trajectories:</a:t>
                </a:r>
                <a:r>
                  <a:rPr lang="en-US" b="1" dirty="0"/>
                  <a:t> </a:t>
                </a:r>
                <a14:m>
                  <m:oMath xmlns:m="http://schemas.openxmlformats.org/officeDocument/2006/math">
                    <m:sSub>
                      <m:sSubPr>
                        <m:ctrlPr>
                          <a:rPr lang="fr-FR" sz="2000" b="1" i="1" dirty="0" smtClean="0">
                            <a:effectLst>
                              <a:glow rad="228600">
                                <a:schemeClr val="accent4">
                                  <a:satMod val="175000"/>
                                  <a:alpha val="40000"/>
                                </a:schemeClr>
                              </a:glow>
                            </a:effectLst>
                            <a:latin typeface="Cambria Math" panose="02040503050406030204" pitchFamily="18" charset="0"/>
                          </a:rPr>
                        </m:ctrlPr>
                      </m:sSubPr>
                      <m:e>
                        <m:r>
                          <a:rPr lang="fr-FR" sz="2000" b="1" i="1" dirty="0" smtClean="0">
                            <a:effectLst>
                              <a:glow rad="228600">
                                <a:schemeClr val="accent4">
                                  <a:satMod val="175000"/>
                                  <a:alpha val="40000"/>
                                </a:schemeClr>
                              </a:glow>
                            </a:effectLst>
                            <a:latin typeface="Cambria Math" panose="02040503050406030204" pitchFamily="18" charset="0"/>
                          </a:rPr>
                          <m:t>𝒑</m:t>
                        </m:r>
                      </m:e>
                      <m:sub>
                        <m:r>
                          <a:rPr lang="fr-FR" sz="2000" b="1" i="1" dirty="0" smtClean="0">
                            <a:effectLst>
                              <a:glow rad="228600">
                                <a:schemeClr val="accent4">
                                  <a:satMod val="175000"/>
                                  <a:alpha val="40000"/>
                                </a:schemeClr>
                              </a:glow>
                            </a:effectLst>
                            <a:latin typeface="Cambria Math" panose="02040503050406030204" pitchFamily="18" charset="0"/>
                          </a:rPr>
                          <m:t>𝟎</m:t>
                        </m:r>
                        <m:r>
                          <a:rPr lang="fr-FR" sz="2000" b="1" i="1" dirty="0" smtClean="0">
                            <a:effectLst>
                              <a:glow rad="228600">
                                <a:schemeClr val="accent4">
                                  <a:satMod val="175000"/>
                                  <a:alpha val="40000"/>
                                </a:schemeClr>
                              </a:glow>
                            </a:effectLst>
                            <a:latin typeface="Cambria Math" panose="02040503050406030204" pitchFamily="18" charset="0"/>
                          </a:rPr>
                          <m:t>𝑨</m:t>
                        </m:r>
                      </m:sub>
                    </m:sSub>
                    <m:r>
                      <a:rPr lang="fr-FR" sz="2000" b="1" i="1" dirty="0" smtClean="0">
                        <a:effectLst>
                          <a:glow rad="228600">
                            <a:schemeClr val="accent4">
                              <a:satMod val="175000"/>
                              <a:alpha val="40000"/>
                            </a:schemeClr>
                          </a:glow>
                        </a:effectLst>
                        <a:latin typeface="Cambria Math" panose="02040503050406030204" pitchFamily="18" charset="0"/>
                      </a:rPr>
                      <m:t>+</m:t>
                    </m:r>
                    <m:sSub>
                      <m:sSubPr>
                        <m:ctrlPr>
                          <a:rPr lang="fr-FR" sz="2000" b="1" i="1" dirty="0" err="1" smtClean="0">
                            <a:effectLst>
                              <a:glow rad="228600">
                                <a:schemeClr val="accent4">
                                  <a:satMod val="175000"/>
                                  <a:alpha val="40000"/>
                                </a:schemeClr>
                              </a:glow>
                            </a:effectLst>
                            <a:latin typeface="Cambria Math" panose="02040503050406030204" pitchFamily="18" charset="0"/>
                          </a:rPr>
                        </m:ctrlPr>
                      </m:sSubPr>
                      <m:e>
                        <m:r>
                          <a:rPr lang="fr-FR" sz="2000" b="1" i="1" dirty="0" err="1">
                            <a:effectLst>
                              <a:glow rad="228600">
                                <a:schemeClr val="accent4">
                                  <a:satMod val="175000"/>
                                  <a:alpha val="40000"/>
                                </a:schemeClr>
                              </a:glow>
                            </a:effectLst>
                            <a:latin typeface="Cambria Math" panose="02040503050406030204" pitchFamily="18" charset="0"/>
                          </a:rPr>
                          <m:t>𝒕</m:t>
                        </m:r>
                      </m:e>
                      <m:sub>
                        <m:r>
                          <a:rPr lang="fr-FR" sz="2000" b="1" i="1" dirty="0" err="1">
                            <a:effectLst>
                              <a:glow rad="228600">
                                <a:schemeClr val="accent4">
                                  <a:satMod val="175000"/>
                                  <a:alpha val="40000"/>
                                </a:schemeClr>
                              </a:glow>
                            </a:effectLst>
                            <a:latin typeface="Cambria Math" panose="02040503050406030204" pitchFamily="18" charset="0"/>
                          </a:rPr>
                          <m:t>𝑨</m:t>
                        </m:r>
                      </m:sub>
                    </m:sSub>
                    <m:sSub>
                      <m:sSubPr>
                        <m:ctrlPr>
                          <a:rPr lang="fr-FR" sz="2000" b="1" i="1" dirty="0" err="1">
                            <a:effectLst>
                              <a:glow rad="228600">
                                <a:schemeClr val="accent4">
                                  <a:satMod val="175000"/>
                                  <a:alpha val="40000"/>
                                </a:schemeClr>
                              </a:glow>
                            </a:effectLst>
                            <a:latin typeface="Cambria Math" panose="02040503050406030204" pitchFamily="18" charset="0"/>
                          </a:rPr>
                        </m:ctrlPr>
                      </m:sSubPr>
                      <m:e>
                        <m:r>
                          <a:rPr lang="fr-FR" sz="2000" b="1" i="1" dirty="0" err="1">
                            <a:effectLst>
                              <a:glow rad="228600">
                                <a:schemeClr val="accent4">
                                  <a:satMod val="175000"/>
                                  <a:alpha val="40000"/>
                                </a:schemeClr>
                              </a:glow>
                            </a:effectLst>
                            <a:latin typeface="Cambria Math" panose="02040503050406030204" pitchFamily="18" charset="0"/>
                          </a:rPr>
                          <m:t>𝒗</m:t>
                        </m:r>
                      </m:e>
                      <m:sub>
                        <m:r>
                          <a:rPr lang="fr-FR" sz="2000" b="1" i="1" dirty="0" err="1">
                            <a:effectLst>
                              <a:glow rad="228600">
                                <a:schemeClr val="accent4">
                                  <a:satMod val="175000"/>
                                  <a:alpha val="40000"/>
                                </a:schemeClr>
                              </a:glow>
                            </a:effectLst>
                            <a:latin typeface="Cambria Math" panose="02040503050406030204" pitchFamily="18" charset="0"/>
                          </a:rPr>
                          <m:t>𝑨</m:t>
                        </m:r>
                      </m:sub>
                    </m:sSub>
                    <m:r>
                      <a:rPr lang="fr-FR" sz="2000" b="1" i="1" dirty="0">
                        <a:effectLst>
                          <a:glow rad="228600">
                            <a:schemeClr val="accent4">
                              <a:satMod val="175000"/>
                              <a:alpha val="40000"/>
                            </a:schemeClr>
                          </a:glow>
                        </a:effectLst>
                        <a:latin typeface="Cambria Math" panose="02040503050406030204" pitchFamily="18" charset="0"/>
                      </a:rPr>
                      <m:t>=</m:t>
                    </m:r>
                    <m:sSub>
                      <m:sSubPr>
                        <m:ctrlPr>
                          <a:rPr lang="fr-FR" sz="2000" b="1" i="1" dirty="0">
                            <a:effectLst>
                              <a:glow rad="228600">
                                <a:schemeClr val="accent4">
                                  <a:satMod val="175000"/>
                                  <a:alpha val="40000"/>
                                </a:schemeClr>
                              </a:glow>
                            </a:effectLst>
                            <a:latin typeface="Cambria Math" panose="02040503050406030204" pitchFamily="18" charset="0"/>
                          </a:rPr>
                        </m:ctrlPr>
                      </m:sSubPr>
                      <m:e>
                        <m:r>
                          <a:rPr lang="fr-FR" sz="2000" b="1" i="1" dirty="0">
                            <a:effectLst>
                              <a:glow rad="228600">
                                <a:schemeClr val="accent4">
                                  <a:satMod val="175000"/>
                                  <a:alpha val="40000"/>
                                </a:schemeClr>
                              </a:glow>
                            </a:effectLst>
                            <a:latin typeface="Cambria Math" panose="02040503050406030204" pitchFamily="18" charset="0"/>
                          </a:rPr>
                          <m:t>𝒑</m:t>
                        </m:r>
                      </m:e>
                      <m:sub>
                        <m:r>
                          <a:rPr lang="fr-FR" sz="2000" b="1" i="1" dirty="0">
                            <a:effectLst>
                              <a:glow rad="228600">
                                <a:schemeClr val="accent4">
                                  <a:satMod val="175000"/>
                                  <a:alpha val="40000"/>
                                </a:schemeClr>
                              </a:glow>
                            </a:effectLst>
                            <a:latin typeface="Cambria Math" panose="02040503050406030204" pitchFamily="18" charset="0"/>
                          </a:rPr>
                          <m:t>𝟎</m:t>
                        </m:r>
                        <m:r>
                          <a:rPr lang="fr-FR" sz="2000" b="1" i="1" dirty="0">
                            <a:effectLst>
                              <a:glow rad="228600">
                                <a:schemeClr val="accent4">
                                  <a:satMod val="175000"/>
                                  <a:alpha val="40000"/>
                                </a:schemeClr>
                              </a:glow>
                            </a:effectLst>
                            <a:latin typeface="Cambria Math" panose="02040503050406030204" pitchFamily="18" charset="0"/>
                          </a:rPr>
                          <m:t>𝑩</m:t>
                        </m:r>
                      </m:sub>
                    </m:sSub>
                    <m:r>
                      <a:rPr lang="fr-FR" sz="2000" b="1" i="1" dirty="0">
                        <a:effectLst>
                          <a:glow rad="228600">
                            <a:schemeClr val="accent4">
                              <a:satMod val="175000"/>
                              <a:alpha val="40000"/>
                            </a:schemeClr>
                          </a:glow>
                        </a:effectLst>
                        <a:latin typeface="Cambria Math" panose="02040503050406030204" pitchFamily="18" charset="0"/>
                      </a:rPr>
                      <m:t>+</m:t>
                    </m:r>
                    <m:sSub>
                      <m:sSubPr>
                        <m:ctrlPr>
                          <a:rPr lang="fr-FR" sz="2000" b="1" i="1" dirty="0" err="1">
                            <a:effectLst>
                              <a:glow rad="228600">
                                <a:schemeClr val="accent4">
                                  <a:satMod val="175000"/>
                                  <a:alpha val="40000"/>
                                </a:schemeClr>
                              </a:glow>
                            </a:effectLst>
                            <a:latin typeface="Cambria Math" panose="02040503050406030204" pitchFamily="18" charset="0"/>
                          </a:rPr>
                        </m:ctrlPr>
                      </m:sSubPr>
                      <m:e>
                        <m:r>
                          <a:rPr lang="fr-FR" sz="2000" b="1" i="1" dirty="0" err="1">
                            <a:effectLst>
                              <a:glow rad="228600">
                                <a:schemeClr val="accent4">
                                  <a:satMod val="175000"/>
                                  <a:alpha val="40000"/>
                                </a:schemeClr>
                              </a:glow>
                            </a:effectLst>
                            <a:latin typeface="Cambria Math" panose="02040503050406030204" pitchFamily="18" charset="0"/>
                          </a:rPr>
                          <m:t>𝒕</m:t>
                        </m:r>
                      </m:e>
                      <m:sub>
                        <m:r>
                          <a:rPr lang="fr-FR" sz="2000" b="1" i="1" dirty="0" err="1">
                            <a:effectLst>
                              <a:glow rad="228600">
                                <a:schemeClr val="accent4">
                                  <a:satMod val="175000"/>
                                  <a:alpha val="40000"/>
                                </a:schemeClr>
                              </a:glow>
                            </a:effectLst>
                            <a:latin typeface="Cambria Math" panose="02040503050406030204" pitchFamily="18" charset="0"/>
                          </a:rPr>
                          <m:t>𝑩</m:t>
                        </m:r>
                      </m:sub>
                    </m:sSub>
                    <m:sSub>
                      <m:sSubPr>
                        <m:ctrlPr>
                          <a:rPr lang="fr-FR" sz="2000" b="1" i="1" dirty="0" err="1">
                            <a:effectLst>
                              <a:glow rad="228600">
                                <a:schemeClr val="accent4">
                                  <a:satMod val="175000"/>
                                  <a:alpha val="40000"/>
                                </a:schemeClr>
                              </a:glow>
                            </a:effectLst>
                            <a:latin typeface="Cambria Math" panose="02040503050406030204" pitchFamily="18" charset="0"/>
                          </a:rPr>
                        </m:ctrlPr>
                      </m:sSubPr>
                      <m:e>
                        <m:r>
                          <a:rPr lang="fr-FR" sz="2000" b="1" i="1" dirty="0" err="1">
                            <a:effectLst>
                              <a:glow rad="228600">
                                <a:schemeClr val="accent4">
                                  <a:satMod val="175000"/>
                                  <a:alpha val="40000"/>
                                </a:schemeClr>
                              </a:glow>
                            </a:effectLst>
                            <a:latin typeface="Cambria Math" panose="02040503050406030204" pitchFamily="18" charset="0"/>
                          </a:rPr>
                          <m:t>𝒗</m:t>
                        </m:r>
                      </m:e>
                      <m:sub>
                        <m:r>
                          <a:rPr lang="fr-FR" sz="2000" b="1" i="1" dirty="0" err="1">
                            <a:effectLst>
                              <a:glow rad="228600">
                                <a:schemeClr val="accent4">
                                  <a:satMod val="175000"/>
                                  <a:alpha val="40000"/>
                                </a:schemeClr>
                              </a:glow>
                            </a:effectLst>
                            <a:latin typeface="Cambria Math" panose="02040503050406030204" pitchFamily="18" charset="0"/>
                          </a:rPr>
                          <m:t>𝑩</m:t>
                        </m:r>
                      </m:sub>
                    </m:sSub>
                  </m:oMath>
                </a14:m>
                <a:endParaRPr lang="en-US" b="1" dirty="0"/>
              </a:p>
              <a:p>
                <a:pPr algn="l" rtl="0"/>
                <a:r>
                  <a:rPr lang="en-US" b="1" u="sng" dirty="0">
                    <a:effectLst>
                      <a:glow>
                        <a:schemeClr val="accent4">
                          <a:satMod val="175000"/>
                        </a:schemeClr>
                      </a:glow>
                    </a:effectLst>
                  </a:rPr>
                  <a:t>1D regression for TTC:</a:t>
                </a:r>
              </a:p>
              <a:p>
                <a:pPr algn="l" rtl="0"/>
                <a:r>
                  <a:rPr lang="en-US" b="1" u="sng" dirty="0">
                    <a:effectLst>
                      <a:glow>
                        <a:schemeClr val="accent4">
                          <a:satMod val="175000"/>
                        </a:schemeClr>
                      </a:glow>
                    </a:effectLst>
                  </a:rPr>
                  <a:t> </a:t>
                </a:r>
                <a:r>
                  <a:rPr lang="en-US" dirty="0">
                    <a:effectLst>
                      <a:glow>
                        <a:schemeClr val="accent4">
                          <a:satMod val="175000"/>
                        </a:schemeClr>
                      </a:glow>
                    </a:effectLst>
                  </a:rPr>
                  <a:t>Project point onto </a:t>
                </a:r>
                <a14:m>
                  <m:oMath xmlns:m="http://schemas.openxmlformats.org/officeDocument/2006/math">
                    <m:sSub>
                      <m:sSubPr>
                        <m:ctrlPr>
                          <a:rPr lang="en-US" i="1" dirty="0" smtClean="0">
                            <a:effectLst>
                              <a:glow>
                                <a:schemeClr val="accent4">
                                  <a:satMod val="175000"/>
                                </a:schemeClr>
                              </a:glow>
                            </a:effectLst>
                            <a:latin typeface="Cambria Math" panose="02040503050406030204" pitchFamily="18" charset="0"/>
                          </a:rPr>
                        </m:ctrlPr>
                      </m:sSubPr>
                      <m:e>
                        <m:r>
                          <a:rPr lang="en-US" i="1" dirty="0" smtClean="0">
                            <a:effectLst>
                              <a:glow>
                                <a:schemeClr val="accent4">
                                  <a:satMod val="175000"/>
                                </a:schemeClr>
                              </a:glow>
                            </a:effectLst>
                            <a:latin typeface="Cambria Math" panose="02040503050406030204" pitchFamily="18" charset="0"/>
                          </a:rPr>
                          <m:t>𝑣</m:t>
                        </m:r>
                      </m:e>
                      <m:sub>
                        <m:r>
                          <a:rPr lang="en-US" i="1" dirty="0" smtClean="0">
                            <a:effectLst>
                              <a:glow>
                                <a:schemeClr val="accent4">
                                  <a:satMod val="175000"/>
                                </a:schemeClr>
                              </a:glow>
                            </a:effectLst>
                            <a:latin typeface="Cambria Math" panose="02040503050406030204" pitchFamily="18" charset="0"/>
                          </a:rPr>
                          <m:t>𝑖</m:t>
                        </m:r>
                      </m:sub>
                    </m:sSub>
                  </m:oMath>
                </a14:m>
                <a:r>
                  <a:rPr lang="en-US" dirty="0">
                    <a:effectLst>
                      <a:glow>
                        <a:schemeClr val="accent4">
                          <a:satMod val="175000"/>
                        </a:schemeClr>
                      </a:glow>
                    </a:effectLst>
                  </a:rPr>
                  <a:t>, fit    </a:t>
                </a:r>
                <a14:m>
                  <m:oMath xmlns:m="http://schemas.openxmlformats.org/officeDocument/2006/math">
                    <m:sSub>
                      <m:sSubPr>
                        <m:ctrlPr>
                          <a:rPr lang="en-US" b="1" i="1" dirty="0" smtClean="0">
                            <a:effectLst>
                              <a:glow rad="228600">
                                <a:schemeClr val="accent4">
                                  <a:satMod val="175000"/>
                                  <a:alpha val="40000"/>
                                </a:schemeClr>
                              </a:glow>
                            </a:effectLst>
                            <a:latin typeface="Cambria Math" panose="02040503050406030204" pitchFamily="18" charset="0"/>
                          </a:rPr>
                        </m:ctrlPr>
                      </m:sSubPr>
                      <m:e>
                        <m:r>
                          <a:rPr lang="en-US" b="1" i="1" dirty="0" smtClean="0">
                            <a:effectLst>
                              <a:glow rad="228600">
                                <a:schemeClr val="accent4">
                                  <a:satMod val="175000"/>
                                  <a:alpha val="40000"/>
                                </a:schemeClr>
                              </a:glow>
                            </a:effectLst>
                            <a:latin typeface="Cambria Math" panose="02040503050406030204" pitchFamily="18" charset="0"/>
                          </a:rPr>
                          <m:t>𝒔</m:t>
                        </m:r>
                      </m:e>
                      <m:sub>
                        <m:r>
                          <a:rPr lang="en-US" b="1" i="1" dirty="0" smtClean="0">
                            <a:effectLst>
                              <a:glow rad="228600">
                                <a:schemeClr val="accent4">
                                  <a:satMod val="175000"/>
                                  <a:alpha val="40000"/>
                                </a:schemeClr>
                              </a:glow>
                            </a:effectLst>
                            <a:latin typeface="Cambria Math" panose="02040503050406030204" pitchFamily="18" charset="0"/>
                          </a:rPr>
                          <m:t>𝒊</m:t>
                        </m:r>
                      </m:sub>
                    </m:sSub>
                    <m:d>
                      <m:dPr>
                        <m:ctrlPr>
                          <a:rPr lang="en-US" b="1" i="1" dirty="0" smtClean="0">
                            <a:effectLst>
                              <a:glow rad="228600">
                                <a:schemeClr val="accent4">
                                  <a:satMod val="175000"/>
                                  <a:alpha val="40000"/>
                                </a:schemeClr>
                              </a:glow>
                            </a:effectLst>
                            <a:latin typeface="Cambria Math" panose="02040503050406030204" pitchFamily="18" charset="0"/>
                          </a:rPr>
                        </m:ctrlPr>
                      </m:dPr>
                      <m:e>
                        <m:r>
                          <a:rPr lang="en-US" b="1" i="1" dirty="0">
                            <a:effectLst>
                              <a:glow rad="228600">
                                <a:schemeClr val="accent4">
                                  <a:satMod val="175000"/>
                                  <a:alpha val="40000"/>
                                </a:schemeClr>
                              </a:glow>
                            </a:effectLst>
                            <a:latin typeface="Cambria Math" panose="02040503050406030204" pitchFamily="18" charset="0"/>
                          </a:rPr>
                          <m:t>𝒕</m:t>
                        </m:r>
                      </m:e>
                    </m:d>
                    <m:r>
                      <a:rPr lang="en-US" b="1" i="1" dirty="0">
                        <a:effectLst>
                          <a:glow rad="228600">
                            <a:schemeClr val="accent4">
                              <a:satMod val="175000"/>
                              <a:alpha val="40000"/>
                            </a:schemeClr>
                          </a:glow>
                        </a:effectLst>
                        <a:latin typeface="Cambria Math" panose="02040503050406030204" pitchFamily="18" charset="0"/>
                      </a:rPr>
                      <m:t>=</m:t>
                    </m:r>
                    <m:sSub>
                      <m:sSubPr>
                        <m:ctrlPr>
                          <a:rPr lang="en-US" b="1" i="1" dirty="0" err="1">
                            <a:effectLst>
                              <a:glow rad="228600">
                                <a:schemeClr val="accent4">
                                  <a:satMod val="175000"/>
                                  <a:alpha val="40000"/>
                                </a:schemeClr>
                              </a:glow>
                            </a:effectLst>
                            <a:latin typeface="Cambria Math" panose="02040503050406030204" pitchFamily="18" charset="0"/>
                          </a:rPr>
                        </m:ctrlPr>
                      </m:sSubPr>
                      <m:e>
                        <m:r>
                          <a:rPr lang="en-US" b="1" i="1" dirty="0">
                            <a:effectLst>
                              <a:glow rad="228600">
                                <a:schemeClr val="accent4">
                                  <a:satMod val="175000"/>
                                  <a:alpha val="40000"/>
                                </a:schemeClr>
                              </a:glow>
                            </a:effectLst>
                            <a:latin typeface="Cambria Math" panose="02040503050406030204" pitchFamily="18" charset="0"/>
                          </a:rPr>
                          <m:t>𝜶</m:t>
                        </m:r>
                      </m:e>
                      <m:sub>
                        <m:r>
                          <a:rPr lang="en-US" b="1" i="1" dirty="0" err="1">
                            <a:effectLst>
                              <a:glow rad="228600">
                                <a:schemeClr val="accent4">
                                  <a:satMod val="175000"/>
                                  <a:alpha val="40000"/>
                                </a:schemeClr>
                              </a:glow>
                            </a:effectLst>
                            <a:latin typeface="Cambria Math" panose="02040503050406030204" pitchFamily="18" charset="0"/>
                          </a:rPr>
                          <m:t>𝒊</m:t>
                        </m:r>
                      </m:sub>
                    </m:sSub>
                    <m:r>
                      <a:rPr lang="en-US" b="1" i="1" dirty="0">
                        <a:effectLst>
                          <a:glow rad="228600">
                            <a:schemeClr val="accent4">
                              <a:satMod val="175000"/>
                              <a:alpha val="40000"/>
                            </a:schemeClr>
                          </a:glow>
                        </a:effectLst>
                        <a:latin typeface="Cambria Math" panose="02040503050406030204" pitchFamily="18" charset="0"/>
                      </a:rPr>
                      <m:t>+</m:t>
                    </m:r>
                    <m:sSub>
                      <m:sSubPr>
                        <m:ctrlPr>
                          <a:rPr lang="en-US" b="1" i="1" dirty="0" err="1">
                            <a:effectLst>
                              <a:glow rad="228600">
                                <a:schemeClr val="accent4">
                                  <a:satMod val="175000"/>
                                  <a:alpha val="40000"/>
                                </a:schemeClr>
                              </a:glow>
                            </a:effectLst>
                            <a:latin typeface="Cambria Math" panose="02040503050406030204" pitchFamily="18" charset="0"/>
                          </a:rPr>
                        </m:ctrlPr>
                      </m:sSubPr>
                      <m:e>
                        <m:r>
                          <a:rPr lang="en-US" b="1" i="1" dirty="0">
                            <a:effectLst>
                              <a:glow rad="228600">
                                <a:schemeClr val="accent4">
                                  <a:satMod val="175000"/>
                                  <a:alpha val="40000"/>
                                </a:schemeClr>
                              </a:glow>
                            </a:effectLst>
                            <a:latin typeface="Cambria Math" panose="02040503050406030204" pitchFamily="18" charset="0"/>
                          </a:rPr>
                          <m:t>𝜷</m:t>
                        </m:r>
                      </m:e>
                      <m:sub>
                        <m:r>
                          <a:rPr lang="en-US" b="1" i="1" dirty="0" err="1">
                            <a:effectLst>
                              <a:glow rad="228600">
                                <a:schemeClr val="accent4">
                                  <a:satMod val="175000"/>
                                  <a:alpha val="40000"/>
                                </a:schemeClr>
                              </a:glow>
                            </a:effectLst>
                            <a:latin typeface="Cambria Math" panose="02040503050406030204" pitchFamily="18" charset="0"/>
                          </a:rPr>
                          <m:t>𝒊</m:t>
                        </m:r>
                      </m:sub>
                    </m:sSub>
                    <m:r>
                      <a:rPr lang="en-US" b="1" i="1" dirty="0">
                        <a:effectLst>
                          <a:glow rad="228600">
                            <a:schemeClr val="accent4">
                              <a:satMod val="175000"/>
                              <a:alpha val="40000"/>
                            </a:schemeClr>
                          </a:glow>
                        </a:effectLst>
                        <a:latin typeface="Cambria Math" panose="02040503050406030204" pitchFamily="18" charset="0"/>
                      </a:rPr>
                      <m:t>𝒕</m:t>
                    </m:r>
                    <m:r>
                      <a:rPr lang="en-US" b="1" i="1" dirty="0" smtClean="0">
                        <a:effectLst>
                          <a:glow rad="228600">
                            <a:schemeClr val="accent4">
                              <a:satMod val="175000"/>
                              <a:alpha val="40000"/>
                            </a:schemeClr>
                          </a:glow>
                        </a:effectLst>
                        <a:latin typeface="Cambria Math" panose="02040503050406030204" pitchFamily="18" charset="0"/>
                      </a:rPr>
                      <m:t>,   </m:t>
                    </m:r>
                  </m:oMath>
                </a14:m>
                <a:r>
                  <a:rPr lang="en-US" dirty="0">
                    <a:effectLst>
                      <a:glow>
                        <a:schemeClr val="accent4">
                          <a:satMod val="175000"/>
                        </a:schemeClr>
                      </a:glow>
                    </a:effectLst>
                    <a:sym typeface="Wingdings" panose="05000000000000000000" pitchFamily="2" charset="2"/>
                  </a:rPr>
                  <a:t> Then for the intersection projection </a:t>
                </a:r>
                <a14:m>
                  <m:oMath xmlns:m="http://schemas.openxmlformats.org/officeDocument/2006/math">
                    <m:sSub>
                      <m:sSubPr>
                        <m:ctrlPr>
                          <a:rPr lang="en-US" b="1" i="1" dirty="0" smtClean="0">
                            <a:effectLst>
                              <a:glow rad="12700">
                                <a:schemeClr val="accent4">
                                  <a:satMod val="175000"/>
                                </a:schemeClr>
                              </a:glow>
                            </a:effectLst>
                            <a:latin typeface="Cambria Math" panose="02040503050406030204" pitchFamily="18" charset="0"/>
                            <a:sym typeface="Wingdings" panose="05000000000000000000" pitchFamily="2" charset="2"/>
                          </a:rPr>
                        </m:ctrlPr>
                      </m:sSubPr>
                      <m:e>
                        <m:r>
                          <a:rPr lang="en-US" b="1" i="1" dirty="0" err="1">
                            <a:effectLst>
                              <a:glow rad="12700">
                                <a:schemeClr val="accent4">
                                  <a:satMod val="175000"/>
                                </a:schemeClr>
                              </a:glow>
                            </a:effectLst>
                            <a:latin typeface="Cambria Math" panose="02040503050406030204" pitchFamily="18" charset="0"/>
                            <a:sym typeface="Wingdings" panose="05000000000000000000" pitchFamily="2" charset="2"/>
                          </a:rPr>
                          <m:t>𝒔</m:t>
                        </m:r>
                      </m:e>
                      <m:sub>
                        <m:r>
                          <a:rPr lang="en-US" b="1" i="1" dirty="0" err="1">
                            <a:effectLst>
                              <a:glow rad="12700">
                                <a:schemeClr val="accent4">
                                  <a:satMod val="175000"/>
                                </a:schemeClr>
                              </a:glow>
                            </a:effectLst>
                            <a:latin typeface="Cambria Math" panose="02040503050406030204" pitchFamily="18" charset="0"/>
                            <a:sym typeface="Wingdings" panose="05000000000000000000" pitchFamily="2" charset="2"/>
                          </a:rPr>
                          <m:t>𝑷</m:t>
                        </m:r>
                      </m:sub>
                    </m:sSub>
                    <m:r>
                      <a:rPr lang="en-US" b="1" i="1" dirty="0" smtClean="0">
                        <a:effectLst>
                          <a:glow rad="12700">
                            <a:schemeClr val="accent4">
                              <a:satMod val="175000"/>
                            </a:schemeClr>
                          </a:glow>
                        </a:effectLst>
                        <a:latin typeface="Cambria Math" panose="02040503050406030204" pitchFamily="18" charset="0"/>
                        <a:sym typeface="Wingdings" panose="05000000000000000000" pitchFamily="2" charset="2"/>
                      </a:rPr>
                      <m:t>:</m:t>
                    </m:r>
                  </m:oMath>
                </a14:m>
                <a:r>
                  <a:rPr lang="en-US" b="1" dirty="0">
                    <a:effectLst>
                      <a:glow rad="12700">
                        <a:schemeClr val="accent4">
                          <a:satMod val="175000"/>
                        </a:schemeClr>
                      </a:glow>
                    </a:effectLst>
                    <a:sym typeface="Wingdings" panose="05000000000000000000" pitchFamily="2" charset="2"/>
                  </a:rPr>
                  <a:t>    </a:t>
                </a:r>
                <a14:m>
                  <m:oMath xmlns:m="http://schemas.openxmlformats.org/officeDocument/2006/math">
                    <m:sSub>
                      <m:sSubPr>
                        <m:ctrlPr>
                          <a:rPr lang="en-US" b="1" i="1" dirty="0" smtClean="0">
                            <a:effectLst>
                              <a:glow rad="228600">
                                <a:schemeClr val="accent4">
                                  <a:satMod val="175000"/>
                                  <a:alpha val="40000"/>
                                </a:schemeClr>
                              </a:glow>
                            </a:effectLst>
                            <a:latin typeface="Cambria Math" panose="02040503050406030204" pitchFamily="18" charset="0"/>
                            <a:sym typeface="Wingdings" panose="05000000000000000000" pitchFamily="2" charset="2"/>
                          </a:rPr>
                        </m:ctrlPr>
                      </m:sSubPr>
                      <m:e>
                        <m:r>
                          <a:rPr lang="en-US" b="1" i="1" dirty="0" smtClean="0">
                            <a:effectLst>
                              <a:glow rad="228600">
                                <a:schemeClr val="accent4">
                                  <a:satMod val="175000"/>
                                  <a:alpha val="40000"/>
                                </a:schemeClr>
                              </a:glow>
                            </a:effectLst>
                            <a:latin typeface="Cambria Math" panose="02040503050406030204" pitchFamily="18" charset="0"/>
                            <a:sym typeface="Wingdings" panose="05000000000000000000" pitchFamily="2" charset="2"/>
                          </a:rPr>
                          <m:t>𝒕</m:t>
                        </m:r>
                      </m:e>
                      <m:sub>
                        <m:r>
                          <a:rPr lang="en-US" b="1" i="1" dirty="0" smtClean="0">
                            <a:effectLst>
                              <a:glow rad="228600">
                                <a:schemeClr val="accent4">
                                  <a:satMod val="175000"/>
                                  <a:alpha val="40000"/>
                                </a:schemeClr>
                              </a:glow>
                            </a:effectLst>
                            <a:latin typeface="Cambria Math" panose="02040503050406030204" pitchFamily="18" charset="0"/>
                            <a:sym typeface="Wingdings" panose="05000000000000000000" pitchFamily="2" charset="2"/>
                          </a:rPr>
                          <m:t>𝒊</m:t>
                        </m:r>
                      </m:sub>
                    </m:sSub>
                    <m:r>
                      <a:rPr lang="en-US" b="1" i="1" dirty="0">
                        <a:effectLst>
                          <a:glow rad="228600">
                            <a:schemeClr val="accent4">
                              <a:satMod val="175000"/>
                              <a:alpha val="40000"/>
                            </a:schemeClr>
                          </a:glow>
                        </a:effectLst>
                        <a:latin typeface="Cambria Math" panose="02040503050406030204" pitchFamily="18" charset="0"/>
                        <a:sym typeface="Wingdings" panose="05000000000000000000" pitchFamily="2" charset="2"/>
                      </a:rPr>
                      <m:t>=</m:t>
                    </m:r>
                    <m:f>
                      <m:fPr>
                        <m:ctrlPr>
                          <a:rPr lang="en-US" b="1" i="1" dirty="0">
                            <a:effectLst>
                              <a:glow rad="228600">
                                <a:schemeClr val="accent4">
                                  <a:satMod val="175000"/>
                                  <a:alpha val="40000"/>
                                </a:schemeClr>
                              </a:glow>
                            </a:effectLst>
                            <a:latin typeface="Cambria Math" panose="02040503050406030204" pitchFamily="18" charset="0"/>
                            <a:sym typeface="Wingdings" panose="05000000000000000000" pitchFamily="2" charset="2"/>
                          </a:rPr>
                        </m:ctrlPr>
                      </m:fPr>
                      <m:num>
                        <m:sSub>
                          <m:sSubPr>
                            <m:ctrlPr>
                              <a:rPr lang="en-US" b="1" i="1" dirty="0" err="1">
                                <a:effectLst>
                                  <a:glow rad="228600">
                                    <a:schemeClr val="accent4">
                                      <a:satMod val="175000"/>
                                      <a:alpha val="40000"/>
                                    </a:schemeClr>
                                  </a:glow>
                                </a:effectLst>
                                <a:latin typeface="Cambria Math" panose="02040503050406030204" pitchFamily="18" charset="0"/>
                                <a:sym typeface="Wingdings" panose="05000000000000000000" pitchFamily="2" charset="2"/>
                              </a:rPr>
                            </m:ctrlPr>
                          </m:sSubPr>
                          <m:e>
                            <m:r>
                              <a:rPr lang="en-US" b="1" i="1" dirty="0" err="1">
                                <a:effectLst>
                                  <a:glow rad="228600">
                                    <a:schemeClr val="accent4">
                                      <a:satMod val="175000"/>
                                      <a:alpha val="40000"/>
                                    </a:schemeClr>
                                  </a:glow>
                                </a:effectLst>
                                <a:latin typeface="Cambria Math" panose="02040503050406030204" pitchFamily="18" charset="0"/>
                                <a:sym typeface="Wingdings" panose="05000000000000000000" pitchFamily="2" charset="2"/>
                              </a:rPr>
                              <m:t>𝒔</m:t>
                            </m:r>
                          </m:e>
                          <m:sub>
                            <m:r>
                              <a:rPr lang="en-US" b="1" i="1" dirty="0" err="1">
                                <a:effectLst>
                                  <a:glow rad="228600">
                                    <a:schemeClr val="accent4">
                                      <a:satMod val="175000"/>
                                      <a:alpha val="40000"/>
                                    </a:schemeClr>
                                  </a:glow>
                                </a:effectLst>
                                <a:latin typeface="Cambria Math" panose="02040503050406030204" pitchFamily="18" charset="0"/>
                                <a:sym typeface="Wingdings" panose="05000000000000000000" pitchFamily="2" charset="2"/>
                              </a:rPr>
                              <m:t>𝑷</m:t>
                            </m:r>
                          </m:sub>
                        </m:sSub>
                        <m:r>
                          <a:rPr lang="en-US" b="1" i="1" dirty="0">
                            <a:effectLst>
                              <a:glow rad="228600">
                                <a:schemeClr val="accent4">
                                  <a:satMod val="175000"/>
                                  <a:alpha val="40000"/>
                                </a:schemeClr>
                              </a:glow>
                            </a:effectLst>
                            <a:latin typeface="Cambria Math" panose="02040503050406030204" pitchFamily="18" charset="0"/>
                            <a:sym typeface="Wingdings" panose="05000000000000000000" pitchFamily="2" charset="2"/>
                          </a:rPr>
                          <m:t>−</m:t>
                        </m:r>
                        <m:sSub>
                          <m:sSubPr>
                            <m:ctrlPr>
                              <a:rPr lang="en-US" b="1" i="1" dirty="0" err="1">
                                <a:effectLst>
                                  <a:glow rad="228600">
                                    <a:schemeClr val="accent4">
                                      <a:satMod val="175000"/>
                                      <a:alpha val="40000"/>
                                    </a:schemeClr>
                                  </a:glow>
                                </a:effectLst>
                                <a:latin typeface="Cambria Math" panose="02040503050406030204" pitchFamily="18" charset="0"/>
                                <a:sym typeface="Wingdings" panose="05000000000000000000" pitchFamily="2" charset="2"/>
                              </a:rPr>
                            </m:ctrlPr>
                          </m:sSubPr>
                          <m:e>
                            <m:r>
                              <a:rPr lang="en-US" b="1" i="1" dirty="0">
                                <a:effectLst>
                                  <a:glow rad="228600">
                                    <a:schemeClr val="accent4">
                                      <a:satMod val="175000"/>
                                      <a:alpha val="40000"/>
                                    </a:schemeClr>
                                  </a:glow>
                                </a:effectLst>
                                <a:latin typeface="Cambria Math" panose="02040503050406030204" pitchFamily="18" charset="0"/>
                                <a:sym typeface="Wingdings" panose="05000000000000000000" pitchFamily="2" charset="2"/>
                              </a:rPr>
                              <m:t>𝜶</m:t>
                            </m:r>
                          </m:e>
                          <m:sub>
                            <m:r>
                              <a:rPr lang="en-US" b="1" i="1" dirty="0" err="1">
                                <a:effectLst>
                                  <a:glow rad="228600">
                                    <a:schemeClr val="accent4">
                                      <a:satMod val="175000"/>
                                      <a:alpha val="40000"/>
                                    </a:schemeClr>
                                  </a:glow>
                                </a:effectLst>
                                <a:latin typeface="Cambria Math" panose="02040503050406030204" pitchFamily="18" charset="0"/>
                                <a:sym typeface="Wingdings" panose="05000000000000000000" pitchFamily="2" charset="2"/>
                              </a:rPr>
                              <m:t>𝒊</m:t>
                            </m:r>
                          </m:sub>
                        </m:sSub>
                      </m:num>
                      <m:den>
                        <m:sSub>
                          <m:sSubPr>
                            <m:ctrlPr>
                              <a:rPr lang="en-US" b="1" i="1" dirty="0" err="1">
                                <a:effectLst>
                                  <a:glow rad="228600">
                                    <a:schemeClr val="accent4">
                                      <a:satMod val="175000"/>
                                      <a:alpha val="40000"/>
                                    </a:schemeClr>
                                  </a:glow>
                                </a:effectLst>
                                <a:latin typeface="Cambria Math" panose="02040503050406030204" pitchFamily="18" charset="0"/>
                                <a:sym typeface="Wingdings" panose="05000000000000000000" pitchFamily="2" charset="2"/>
                              </a:rPr>
                            </m:ctrlPr>
                          </m:sSubPr>
                          <m:e>
                            <m:r>
                              <a:rPr lang="en-US" b="1" i="1" dirty="0">
                                <a:effectLst>
                                  <a:glow rad="228600">
                                    <a:schemeClr val="accent4">
                                      <a:satMod val="175000"/>
                                      <a:alpha val="40000"/>
                                    </a:schemeClr>
                                  </a:glow>
                                </a:effectLst>
                                <a:latin typeface="Cambria Math" panose="02040503050406030204" pitchFamily="18" charset="0"/>
                                <a:sym typeface="Wingdings" panose="05000000000000000000" pitchFamily="2" charset="2"/>
                              </a:rPr>
                              <m:t>𝜷</m:t>
                            </m:r>
                          </m:e>
                          <m:sub>
                            <m:r>
                              <a:rPr lang="en-US" b="1" i="1" dirty="0" err="1">
                                <a:effectLst>
                                  <a:glow rad="228600">
                                    <a:schemeClr val="accent4">
                                      <a:satMod val="175000"/>
                                      <a:alpha val="40000"/>
                                    </a:schemeClr>
                                  </a:glow>
                                </a:effectLst>
                                <a:latin typeface="Cambria Math" panose="02040503050406030204" pitchFamily="18" charset="0"/>
                                <a:sym typeface="Wingdings" panose="05000000000000000000" pitchFamily="2" charset="2"/>
                              </a:rPr>
                              <m:t>𝒊</m:t>
                            </m:r>
                          </m:sub>
                        </m:sSub>
                      </m:den>
                    </m:f>
                  </m:oMath>
                </a14:m>
                <a:endParaRPr lang="en-US" b="1" dirty="0">
                  <a:effectLst>
                    <a:glow rad="12700">
                      <a:schemeClr val="accent4">
                        <a:satMod val="175000"/>
                      </a:schemeClr>
                    </a:glow>
                  </a:effectLst>
                  <a:sym typeface="Wingdings" panose="05000000000000000000" pitchFamily="2" charset="2"/>
                </a:endParaRPr>
              </a:p>
              <a:p>
                <a:pPr algn="l" rtl="0"/>
                <a:endParaRPr lang="en-US" b="1" u="sng" dirty="0">
                  <a:effectLst>
                    <a:glow>
                      <a:schemeClr val="accent4">
                        <a:satMod val="175000"/>
                      </a:schemeClr>
                    </a:glow>
                  </a:effectLst>
                  <a:sym typeface="Wingdings" panose="05000000000000000000" pitchFamily="2" charset="2"/>
                </a:endParaRPr>
              </a:p>
              <a:p>
                <a:pPr algn="l" rtl="0"/>
                <a:r>
                  <a:rPr lang="en-US" b="1" u="sng" dirty="0">
                    <a:effectLst>
                      <a:glow>
                        <a:schemeClr val="accent4">
                          <a:satMod val="175000"/>
                        </a:schemeClr>
                      </a:glow>
                    </a:effectLst>
                    <a:sym typeface="Wingdings" panose="05000000000000000000" pitchFamily="2" charset="2"/>
                  </a:rPr>
                  <a:t>Cross-Ratio stability check:</a:t>
                </a:r>
              </a:p>
              <a:p>
                <a:pPr algn="l" rtl="0"/>
                <a:r>
                  <a:rPr lang="en-US" dirty="0">
                    <a:effectLst>
                      <a:glow>
                        <a:schemeClr val="accent4">
                          <a:satMod val="175000"/>
                        </a:schemeClr>
                      </a:glow>
                    </a:effectLst>
                    <a:sym typeface="Wingdings" panose="05000000000000000000" pitchFamily="2" charset="2"/>
                  </a:rPr>
                  <a:t>compute CR over consecutive 4-frame windows, denote </a:t>
                </a:r>
                <a14:m>
                  <m:oMath xmlns:m="http://schemas.openxmlformats.org/officeDocument/2006/math">
                    <m:r>
                      <a:rPr lang="en-US" b="0" i="0" dirty="0" smtClean="0">
                        <a:effectLst>
                          <a:glow>
                            <a:schemeClr val="accent4">
                              <a:satMod val="175000"/>
                            </a:schemeClr>
                          </a:glow>
                        </a:effectLst>
                        <a:latin typeface="Cambria Math" panose="02040503050406030204" pitchFamily="18" charset="0"/>
                        <a:sym typeface="Wingdings" panose="05000000000000000000" pitchFamily="2" charset="2"/>
                      </a:rPr>
                      <m:t>{</m:t>
                    </m:r>
                    <m:r>
                      <a:rPr lang="nn-NO" i="1" dirty="0" smtClean="0">
                        <a:effectLst>
                          <a:glow>
                            <a:schemeClr val="accent4">
                              <a:satMod val="175000"/>
                            </a:schemeClr>
                          </a:glow>
                        </a:effectLst>
                        <a:latin typeface="Cambria Math" panose="02040503050406030204" pitchFamily="18" charset="0"/>
                        <a:sym typeface="Wingdings" panose="05000000000000000000" pitchFamily="2" charset="2"/>
                      </a:rPr>
                      <m:t>𝐶</m:t>
                    </m:r>
                    <m:sSub>
                      <m:sSubPr>
                        <m:ctrlPr>
                          <a:rPr lang="nn-NO" i="1" dirty="0" smtClean="0">
                            <a:effectLst>
                              <a:glow>
                                <a:schemeClr val="accent4">
                                  <a:satMod val="175000"/>
                                </a:schemeClr>
                              </a:glow>
                            </a:effectLst>
                            <a:latin typeface="Cambria Math" panose="02040503050406030204" pitchFamily="18" charset="0"/>
                            <a:sym typeface="Wingdings" panose="05000000000000000000" pitchFamily="2" charset="2"/>
                          </a:rPr>
                        </m:ctrlPr>
                      </m:sSubPr>
                      <m:e>
                        <m:r>
                          <a:rPr lang="nn-NO" i="1" dirty="0" smtClean="0">
                            <a:effectLst>
                              <a:glow>
                                <a:schemeClr val="accent4">
                                  <a:satMod val="175000"/>
                                </a:schemeClr>
                              </a:glow>
                            </a:effectLst>
                            <a:latin typeface="Cambria Math" panose="02040503050406030204" pitchFamily="18" charset="0"/>
                            <a:sym typeface="Wingdings" panose="05000000000000000000" pitchFamily="2" charset="2"/>
                          </a:rPr>
                          <m:t>𝑅</m:t>
                        </m:r>
                      </m:e>
                      <m:sub>
                        <m:r>
                          <a:rPr lang="nn-NO" i="1" dirty="0" smtClean="0">
                            <a:effectLst>
                              <a:glow>
                                <a:schemeClr val="accent4">
                                  <a:satMod val="175000"/>
                                </a:schemeClr>
                              </a:glow>
                            </a:effectLst>
                            <a:latin typeface="Cambria Math" panose="02040503050406030204" pitchFamily="18" charset="0"/>
                            <a:sym typeface="Wingdings" panose="05000000000000000000" pitchFamily="2" charset="2"/>
                          </a:rPr>
                          <m:t>𝑖</m:t>
                        </m:r>
                      </m:sub>
                    </m:sSub>
                    <m:sSubSup>
                      <m:sSubSupPr>
                        <m:ctrlPr>
                          <a:rPr lang="nn-NO" i="1" dirty="0" smtClean="0">
                            <a:effectLst>
                              <a:glow>
                                <a:schemeClr val="accent4">
                                  <a:satMod val="175000"/>
                                </a:schemeClr>
                              </a:glow>
                            </a:effectLst>
                            <a:latin typeface="Cambria Math" panose="02040503050406030204" pitchFamily="18" charset="0"/>
                            <a:sym typeface="Wingdings" panose="05000000000000000000" pitchFamily="2" charset="2"/>
                          </a:rPr>
                        </m:ctrlPr>
                      </m:sSubSupPr>
                      <m:e>
                        <m:r>
                          <m:rPr>
                            <m:lit/>
                          </m:rPr>
                          <a:rPr lang="nn-NO" i="1" dirty="0">
                            <a:effectLst>
                              <a:glow>
                                <a:schemeClr val="accent4">
                                  <a:satMod val="175000"/>
                                </a:schemeClr>
                              </a:glow>
                            </a:effectLst>
                            <a:latin typeface="Cambria Math" panose="02040503050406030204" pitchFamily="18" charset="0"/>
                            <a:sym typeface="Wingdings" panose="05000000000000000000" pitchFamily="2" charset="2"/>
                          </a:rPr>
                          <m:t>}</m:t>
                        </m:r>
                      </m:e>
                      <m:sub>
                        <m:r>
                          <a:rPr lang="nn-NO" i="1" dirty="0">
                            <a:effectLst>
                              <a:glow>
                                <a:schemeClr val="accent4">
                                  <a:satMod val="175000"/>
                                </a:schemeClr>
                              </a:glow>
                            </a:effectLst>
                            <a:latin typeface="Cambria Math" panose="02040503050406030204" pitchFamily="18" charset="0"/>
                            <a:sym typeface="Wingdings" panose="05000000000000000000" pitchFamily="2" charset="2"/>
                          </a:rPr>
                          <m:t>𝑖</m:t>
                        </m:r>
                        <m:r>
                          <a:rPr lang="nn-NO" i="1" dirty="0">
                            <a:effectLst>
                              <a:glow>
                                <a:schemeClr val="accent4">
                                  <a:satMod val="175000"/>
                                </a:schemeClr>
                              </a:glow>
                            </a:effectLst>
                            <a:latin typeface="Cambria Math" panose="02040503050406030204" pitchFamily="18" charset="0"/>
                            <a:sym typeface="Wingdings" panose="05000000000000000000" pitchFamily="2" charset="2"/>
                          </a:rPr>
                          <m:t>=</m:t>
                        </m:r>
                        <m:r>
                          <a:rPr lang="nn-NO" i="1" dirty="0">
                            <a:effectLst>
                              <a:glow>
                                <a:schemeClr val="accent4">
                                  <a:satMod val="175000"/>
                                </a:schemeClr>
                              </a:glow>
                            </a:effectLst>
                            <a:latin typeface="Cambria Math" panose="02040503050406030204" pitchFamily="18" charset="0"/>
                            <a:sym typeface="Wingdings" panose="05000000000000000000" pitchFamily="2" charset="2"/>
                          </a:rPr>
                          <m:t>1</m:t>
                        </m:r>
                      </m:sub>
                      <m:sup>
                        <m:r>
                          <a:rPr lang="nn-NO" i="1" dirty="0">
                            <a:effectLst>
                              <a:glow>
                                <a:schemeClr val="accent4">
                                  <a:satMod val="175000"/>
                                </a:schemeClr>
                              </a:glow>
                            </a:effectLst>
                            <a:latin typeface="Cambria Math" panose="02040503050406030204" pitchFamily="18" charset="0"/>
                            <a:sym typeface="Wingdings" panose="05000000000000000000" pitchFamily="2" charset="2"/>
                          </a:rPr>
                          <m:t>𝐾</m:t>
                        </m:r>
                      </m:sup>
                    </m:sSubSup>
                    <m:r>
                      <a:rPr lang="en-US" b="0" i="1" dirty="0" smtClean="0">
                        <a:effectLst>
                          <a:glow>
                            <a:schemeClr val="accent4">
                              <a:satMod val="175000"/>
                            </a:schemeClr>
                          </a:glow>
                        </a:effectLst>
                        <a:latin typeface="Cambria Math" panose="02040503050406030204" pitchFamily="18" charset="0"/>
                        <a:sym typeface="Wingdings" panose="05000000000000000000" pitchFamily="2" charset="2"/>
                      </a:rPr>
                      <m:t> </m:t>
                    </m:r>
                  </m:oMath>
                </a14:m>
                <a:endParaRPr lang="en-US" b="0" dirty="0">
                  <a:effectLst>
                    <a:glow>
                      <a:schemeClr val="accent4">
                        <a:satMod val="175000"/>
                      </a:schemeClr>
                    </a:glow>
                  </a:effectLst>
                  <a:sym typeface="Wingdings" panose="05000000000000000000" pitchFamily="2" charset="2"/>
                </a:endParaRPr>
              </a:p>
              <a:p>
                <a:pPr algn="l" rtl="0"/>
                <a:r>
                  <a:rPr lang="en-US" dirty="0"/>
                  <a:t>For constant-speed linear motion: expected CR ≈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4</m:t>
                        </m:r>
                      </m:num>
                      <m:den>
                        <m:r>
                          <a:rPr lang="en-US" sz="2000" b="0" i="1" smtClean="0">
                            <a:latin typeface="Cambria Math" panose="02040503050406030204" pitchFamily="18" charset="0"/>
                          </a:rPr>
                          <m:t>3</m:t>
                        </m:r>
                      </m:den>
                    </m:f>
                  </m:oMath>
                </a14:m>
                <a:r>
                  <a:rPr lang="en-US" sz="2000" dirty="0"/>
                  <a:t>    because (AD/BD)/(AC/BC)</a:t>
                </a:r>
              </a:p>
              <a:p>
                <a:pPr algn="l" rtl="0"/>
                <a:r>
                  <a:rPr lang="en-US" dirty="0">
                    <a:effectLst>
                      <a:glow>
                        <a:schemeClr val="accent4">
                          <a:satMod val="175000"/>
                        </a:schemeClr>
                      </a:glow>
                    </a:effectLst>
                    <a:sym typeface="Wingdings" panose="05000000000000000000" pitchFamily="2" charset="2"/>
                  </a:rPr>
                  <a:t>Define </a:t>
                </a:r>
                <a14:m>
                  <m:oMath xmlns:m="http://schemas.openxmlformats.org/officeDocument/2006/math">
                    <m:r>
                      <a:rPr lang="el-GR" b="1" i="0" dirty="0" smtClean="0">
                        <a:effectLst>
                          <a:glow rad="228600">
                            <a:schemeClr val="accent4">
                              <a:satMod val="175000"/>
                              <a:alpha val="40000"/>
                            </a:schemeClr>
                          </a:glow>
                        </a:effectLst>
                        <a:latin typeface="Cambria Math" panose="02040503050406030204" pitchFamily="18" charset="0"/>
                        <a:sym typeface="Wingdings" panose="05000000000000000000" pitchFamily="2" charset="2"/>
                      </a:rPr>
                      <m:t>𝚫</m:t>
                    </m:r>
                    <m:r>
                      <a:rPr lang="en-US" b="1" i="1" dirty="0">
                        <a:effectLst>
                          <a:glow rad="228600">
                            <a:schemeClr val="accent4">
                              <a:satMod val="175000"/>
                              <a:alpha val="40000"/>
                            </a:schemeClr>
                          </a:glow>
                        </a:effectLst>
                        <a:latin typeface="Cambria Math" panose="02040503050406030204" pitchFamily="18" charset="0"/>
                        <a:sym typeface="Wingdings" panose="05000000000000000000" pitchFamily="2" charset="2"/>
                      </a:rPr>
                      <m:t>𝑪𝑹</m:t>
                    </m:r>
                    <m:r>
                      <a:rPr lang="en-US" b="1" i="1" dirty="0">
                        <a:effectLst>
                          <a:glow rad="228600">
                            <a:schemeClr val="accent4">
                              <a:satMod val="175000"/>
                              <a:alpha val="40000"/>
                            </a:schemeClr>
                          </a:glow>
                        </a:effectLst>
                        <a:latin typeface="Cambria Math" panose="02040503050406030204" pitchFamily="18" charset="0"/>
                        <a:sym typeface="Wingdings" panose="05000000000000000000" pitchFamily="2" charset="2"/>
                      </a:rPr>
                      <m:t>=</m:t>
                    </m:r>
                    <m:r>
                      <a:rPr lang="en-US" b="1" i="1" dirty="0">
                        <a:effectLst>
                          <a:glow rad="228600">
                            <a:schemeClr val="accent4">
                              <a:satMod val="175000"/>
                              <a:alpha val="40000"/>
                            </a:schemeClr>
                          </a:glow>
                        </a:effectLst>
                        <a:latin typeface="Cambria Math" panose="02040503050406030204" pitchFamily="18" charset="0"/>
                        <a:sym typeface="Wingdings" panose="05000000000000000000" pitchFamily="2" charset="2"/>
                      </a:rPr>
                      <m:t>𝒎𝒂𝒙𝑪</m:t>
                    </m:r>
                    <m:sSub>
                      <m:sSubPr>
                        <m:ctrlPr>
                          <a:rPr lang="en-US" b="1" i="1" dirty="0">
                            <a:effectLst>
                              <a:glow rad="228600">
                                <a:schemeClr val="accent4">
                                  <a:satMod val="175000"/>
                                  <a:alpha val="40000"/>
                                </a:schemeClr>
                              </a:glow>
                            </a:effectLst>
                            <a:latin typeface="Cambria Math" panose="02040503050406030204" pitchFamily="18" charset="0"/>
                            <a:sym typeface="Wingdings" panose="05000000000000000000" pitchFamily="2" charset="2"/>
                          </a:rPr>
                        </m:ctrlPr>
                      </m:sSubPr>
                      <m:e>
                        <m:r>
                          <a:rPr lang="en-US" b="1" i="1" dirty="0">
                            <a:effectLst>
                              <a:glow rad="228600">
                                <a:schemeClr val="accent4">
                                  <a:satMod val="175000"/>
                                  <a:alpha val="40000"/>
                                </a:schemeClr>
                              </a:glow>
                            </a:effectLst>
                            <a:latin typeface="Cambria Math" panose="02040503050406030204" pitchFamily="18" charset="0"/>
                            <a:sym typeface="Wingdings" panose="05000000000000000000" pitchFamily="2" charset="2"/>
                          </a:rPr>
                          <m:t>𝑹</m:t>
                        </m:r>
                      </m:e>
                      <m:sub>
                        <m:r>
                          <a:rPr lang="en-US" b="1" i="1" dirty="0">
                            <a:effectLst>
                              <a:glow rad="228600">
                                <a:schemeClr val="accent4">
                                  <a:satMod val="175000"/>
                                  <a:alpha val="40000"/>
                                </a:schemeClr>
                              </a:glow>
                            </a:effectLst>
                            <a:latin typeface="Cambria Math" panose="02040503050406030204" pitchFamily="18" charset="0"/>
                            <a:sym typeface="Wingdings" panose="05000000000000000000" pitchFamily="2" charset="2"/>
                          </a:rPr>
                          <m:t>𝒊</m:t>
                        </m:r>
                      </m:sub>
                    </m:sSub>
                    <m:r>
                      <a:rPr lang="en-US" b="1" i="1" dirty="0">
                        <a:effectLst>
                          <a:glow rad="228600">
                            <a:schemeClr val="accent4">
                              <a:satMod val="175000"/>
                              <a:alpha val="40000"/>
                            </a:schemeClr>
                          </a:glow>
                        </a:effectLst>
                        <a:latin typeface="Cambria Math" panose="02040503050406030204" pitchFamily="18" charset="0"/>
                        <a:sym typeface="Wingdings" panose="05000000000000000000" pitchFamily="2" charset="2"/>
                      </a:rPr>
                      <m:t>–</m:t>
                    </m:r>
                    <m:r>
                      <a:rPr lang="en-US" b="1" i="1" dirty="0">
                        <a:effectLst>
                          <a:glow rad="228600">
                            <a:schemeClr val="accent4">
                              <a:satMod val="175000"/>
                              <a:alpha val="40000"/>
                            </a:schemeClr>
                          </a:glow>
                        </a:effectLst>
                        <a:latin typeface="Cambria Math" panose="02040503050406030204" pitchFamily="18" charset="0"/>
                        <a:sym typeface="Wingdings" panose="05000000000000000000" pitchFamily="2" charset="2"/>
                      </a:rPr>
                      <m:t>𝒎𝒊𝒏𝑪</m:t>
                    </m:r>
                    <m:sSub>
                      <m:sSubPr>
                        <m:ctrlPr>
                          <a:rPr lang="en-US" b="1" i="1" dirty="0" err="1">
                            <a:effectLst>
                              <a:glow rad="228600">
                                <a:schemeClr val="accent4">
                                  <a:satMod val="175000"/>
                                  <a:alpha val="40000"/>
                                </a:schemeClr>
                              </a:glow>
                            </a:effectLst>
                            <a:latin typeface="Cambria Math" panose="02040503050406030204" pitchFamily="18" charset="0"/>
                            <a:sym typeface="Wingdings" panose="05000000000000000000" pitchFamily="2" charset="2"/>
                          </a:rPr>
                        </m:ctrlPr>
                      </m:sSubPr>
                      <m:e>
                        <m:r>
                          <a:rPr lang="en-US" b="1" i="1" dirty="0" err="1">
                            <a:effectLst>
                              <a:glow rad="228600">
                                <a:schemeClr val="accent4">
                                  <a:satMod val="175000"/>
                                  <a:alpha val="40000"/>
                                </a:schemeClr>
                              </a:glow>
                            </a:effectLst>
                            <a:latin typeface="Cambria Math" panose="02040503050406030204" pitchFamily="18" charset="0"/>
                            <a:sym typeface="Wingdings" panose="05000000000000000000" pitchFamily="2" charset="2"/>
                          </a:rPr>
                          <m:t>𝑹</m:t>
                        </m:r>
                      </m:e>
                      <m:sub>
                        <m:r>
                          <a:rPr lang="en-US" b="1" i="1" dirty="0" err="1" smtClean="0">
                            <a:effectLst>
                              <a:glow rad="228600">
                                <a:schemeClr val="accent4">
                                  <a:satMod val="175000"/>
                                  <a:alpha val="40000"/>
                                </a:schemeClr>
                              </a:glow>
                            </a:effectLst>
                            <a:latin typeface="Cambria Math" panose="02040503050406030204" pitchFamily="18" charset="0"/>
                            <a:sym typeface="Wingdings" panose="05000000000000000000" pitchFamily="2" charset="2"/>
                          </a:rPr>
                          <m:t>𝒊</m:t>
                        </m:r>
                      </m:sub>
                    </m:sSub>
                    <m:r>
                      <a:rPr lang="en-US" b="1" i="0" dirty="0" smtClean="0">
                        <a:effectLst>
                          <a:glow rad="228600">
                            <a:schemeClr val="accent4">
                              <a:satMod val="175000"/>
                              <a:alpha val="40000"/>
                            </a:schemeClr>
                          </a:glow>
                        </a:effectLst>
                        <a:latin typeface="Cambria Math" panose="02040503050406030204" pitchFamily="18" charset="0"/>
                        <a:sym typeface="Wingdings" panose="05000000000000000000" pitchFamily="2" charset="2"/>
                      </a:rPr>
                      <m:t> </m:t>
                    </m:r>
                  </m:oMath>
                </a14:m>
                <a:endParaRPr lang="en-US" b="1" dirty="0">
                  <a:effectLst>
                    <a:glow rad="228600">
                      <a:schemeClr val="accent4">
                        <a:satMod val="175000"/>
                        <a:alpha val="40000"/>
                      </a:schemeClr>
                    </a:glow>
                  </a:effectLst>
                  <a:sym typeface="Wingdings" panose="05000000000000000000" pitchFamily="2" charset="2"/>
                </a:endParaRPr>
              </a:p>
              <a:p>
                <a:pPr algn="l" rtl="0"/>
                <a:r>
                  <a:rPr lang="en-US" sz="2000" dirty="0">
                    <a:effectLst>
                      <a:glow rad="228600">
                        <a:srgbClr val="00B050">
                          <a:alpha val="40000"/>
                        </a:srgbClr>
                      </a:glow>
                    </a:effectLst>
                    <a:sym typeface="Wingdings" panose="05000000000000000000" pitchFamily="2" charset="2"/>
                  </a:rPr>
                  <a:t>Accept if </a:t>
                </a:r>
                <a14:m>
                  <m:oMath xmlns:m="http://schemas.openxmlformats.org/officeDocument/2006/math">
                    <m:r>
                      <a:rPr lang="en-US" sz="2000" i="1" smtClean="0">
                        <a:effectLst>
                          <a:glow rad="228600">
                            <a:srgbClr val="00B050">
                              <a:alpha val="40000"/>
                            </a:srgbClr>
                          </a:glow>
                        </a:effectLst>
                        <a:latin typeface="Cambria Math" panose="02040503050406030204" pitchFamily="18" charset="0"/>
                        <a:ea typeface="Cambria Math" panose="02040503050406030204" pitchFamily="18" charset="0"/>
                        <a:sym typeface="Wingdings" panose="05000000000000000000" pitchFamily="2" charset="2"/>
                      </a:rPr>
                      <m:t>∆</m:t>
                    </m:r>
                    <m:r>
                      <m:rPr>
                        <m:sty m:val="p"/>
                      </m:rPr>
                      <a:rPr lang="en-US" sz="2000" b="0" i="1" smtClean="0">
                        <a:effectLst>
                          <a:glow rad="228600">
                            <a:srgbClr val="00B050">
                              <a:alpha val="40000"/>
                            </a:srgbClr>
                          </a:glow>
                        </a:effectLst>
                        <a:latin typeface="Cambria Math" panose="02040503050406030204" pitchFamily="18" charset="0"/>
                        <a:ea typeface="Cambria Math" panose="02040503050406030204" pitchFamily="18" charset="0"/>
                        <a:sym typeface="Wingdings" panose="05000000000000000000" pitchFamily="2" charset="2"/>
                      </a:rPr>
                      <m:t>CR</m:t>
                    </m:r>
                    <m:r>
                      <a:rPr lang="en-US" sz="2000" b="0" i="1" smtClean="0">
                        <a:effectLst>
                          <a:glow rad="228600">
                            <a:srgbClr val="00B050">
                              <a:alpha val="40000"/>
                            </a:srgbClr>
                          </a:glow>
                        </a:effectLst>
                        <a:latin typeface="Cambria Math" panose="02040503050406030204" pitchFamily="18" charset="0"/>
                        <a:ea typeface="Cambria Math" panose="02040503050406030204" pitchFamily="18" charset="0"/>
                        <a:sym typeface="Wingdings" panose="05000000000000000000" pitchFamily="2" charset="2"/>
                      </a:rPr>
                      <m:t> &lt; </m:t>
                    </m:r>
                    <m:r>
                      <a:rPr lang="en-US" sz="2000" b="0" i="1" smtClean="0">
                        <a:effectLst>
                          <a:glow rad="228600">
                            <a:srgbClr val="00B050">
                              <a:alpha val="40000"/>
                            </a:srgbClr>
                          </a:glow>
                        </a:effectLst>
                        <a:latin typeface="Cambria Math" panose="02040503050406030204" pitchFamily="18" charset="0"/>
                        <a:ea typeface="Cambria Math" panose="02040503050406030204" pitchFamily="18" charset="0"/>
                        <a:sym typeface="Wingdings" panose="05000000000000000000" pitchFamily="2" charset="2"/>
                      </a:rPr>
                      <m:t>0</m:t>
                    </m:r>
                    <m:r>
                      <a:rPr lang="en-US" sz="2000" b="0" i="1" smtClean="0">
                        <a:effectLst>
                          <a:glow rad="228600">
                            <a:srgbClr val="00B050">
                              <a:alpha val="40000"/>
                            </a:srgbClr>
                          </a:glow>
                        </a:effectLst>
                        <a:latin typeface="Cambria Math" panose="02040503050406030204" pitchFamily="18" charset="0"/>
                        <a:ea typeface="Cambria Math" panose="02040503050406030204" pitchFamily="18" charset="0"/>
                        <a:sym typeface="Wingdings" panose="05000000000000000000" pitchFamily="2" charset="2"/>
                      </a:rPr>
                      <m:t>.</m:t>
                    </m:r>
                    <m:r>
                      <a:rPr lang="en-US" sz="2000" b="0" i="1" smtClean="0">
                        <a:effectLst>
                          <a:glow rad="228600">
                            <a:srgbClr val="00B050">
                              <a:alpha val="40000"/>
                            </a:srgbClr>
                          </a:glow>
                        </a:effectLst>
                        <a:latin typeface="Cambria Math" panose="02040503050406030204" pitchFamily="18" charset="0"/>
                        <a:ea typeface="Cambria Math" panose="02040503050406030204" pitchFamily="18" charset="0"/>
                        <a:sym typeface="Wingdings" panose="05000000000000000000" pitchFamily="2" charset="2"/>
                      </a:rPr>
                      <m:t>5</m:t>
                    </m:r>
                  </m:oMath>
                </a14:m>
                <a:endParaRPr lang="en-US" sz="2400" b="1" dirty="0">
                  <a:effectLst>
                    <a:glow rad="406400">
                      <a:srgbClr val="FF0000">
                        <a:alpha val="69000"/>
                      </a:srgbClr>
                    </a:glow>
                  </a:effectLst>
                </a:endParaRPr>
              </a:p>
              <a:p>
                <a:pPr algn="l" rtl="0">
                  <a:lnSpc>
                    <a:spcPct val="150000"/>
                  </a:lnSpc>
                </a:pPr>
                <a:r>
                  <a:rPr lang="en-US" b="1" dirty="0">
                    <a:solidFill>
                      <a:schemeClr val="bg1"/>
                    </a:solidFill>
                    <a:effectLst>
                      <a:glow>
                        <a:schemeClr val="accent4">
                          <a:satMod val="175000"/>
                        </a:schemeClr>
                      </a:glow>
                    </a:effectLst>
                  </a:rPr>
                  <a:t>Our implementation  -  </a:t>
                </a:r>
                <a:r>
                  <a:rPr lang="en-US" sz="2000" b="1" u="sng" dirty="0">
                    <a:solidFill>
                      <a:srgbClr val="FFC000"/>
                    </a:solidFill>
                    <a:effectLst>
                      <a:glow>
                        <a:schemeClr val="accent4">
                          <a:satMod val="175000"/>
                        </a:schemeClr>
                      </a:glow>
                    </a:effectLst>
                    <a:hlinkClick r:id="rId4">
                      <a:extLst>
                        <a:ext uri="{A12FA001-AC4F-418D-AE19-62706E023703}">
                          <ahyp:hlinkClr xmlns:ahyp="http://schemas.microsoft.com/office/drawing/2018/hyperlinkcolor" val="tx"/>
                        </a:ext>
                      </a:extLst>
                    </a:hlinkClick>
                  </a:rPr>
                  <a:t>Code</a:t>
                </a:r>
                <a:endParaRPr lang="en-US" sz="2000" b="1" u="sng" dirty="0">
                  <a:solidFill>
                    <a:srgbClr val="FFC000"/>
                  </a:solidFill>
                  <a:effectLst>
                    <a:glow>
                      <a:schemeClr val="accent4">
                        <a:satMod val="175000"/>
                      </a:schemeClr>
                    </a:glow>
                  </a:effectLst>
                </a:endParaRPr>
              </a:p>
              <a:p>
                <a:pPr algn="l" rtl="0"/>
                <a:endParaRPr lang="he-IL" dirty="0"/>
              </a:p>
            </p:txBody>
          </p:sp>
        </mc:Choice>
        <mc:Fallback>
          <p:sp>
            <p:nvSpPr>
              <p:cNvPr id="6" name="תיבת טקסט 5">
                <a:extLst>
                  <a:ext uri="{FF2B5EF4-FFF2-40B4-BE49-F238E27FC236}">
                    <a16:creationId xmlns:a16="http://schemas.microsoft.com/office/drawing/2014/main" id="{5CC87889-51B0-BDBC-63C7-5BC87EC4DC6E}"/>
                  </a:ext>
                </a:extLst>
              </p:cNvPr>
              <p:cNvSpPr txBox="1">
                <a:spLocks noRot="1" noChangeAspect="1" noMove="1" noResize="1" noEditPoints="1" noAdjustHandles="1" noChangeArrowheads="1" noChangeShapeType="1" noTextEdit="1"/>
              </p:cNvSpPr>
              <p:nvPr/>
            </p:nvSpPr>
            <p:spPr>
              <a:xfrm>
                <a:off x="689140" y="1156547"/>
                <a:ext cx="11259020" cy="5688609"/>
              </a:xfrm>
              <a:prstGeom prst="rect">
                <a:avLst/>
              </a:prstGeom>
              <a:blipFill>
                <a:blip r:embed="rId5"/>
                <a:stretch>
                  <a:fillRect l="-1408" t="-3644"/>
                </a:stretch>
              </a:blipFill>
            </p:spPr>
            <p:txBody>
              <a:bodyPr/>
              <a:lstStyle/>
              <a:p>
                <a:r>
                  <a:rPr lang="he-IL">
                    <a:noFill/>
                  </a:rPr>
                  <a:t> </a:t>
                </a:r>
              </a:p>
            </p:txBody>
          </p:sp>
        </mc:Fallback>
      </mc:AlternateContent>
    </p:spTree>
    <p:extLst>
      <p:ext uri="{BB962C8B-B14F-4D97-AF65-F5344CB8AC3E}">
        <p14:creationId xmlns:p14="http://schemas.microsoft.com/office/powerpoint/2010/main" val="616050875"/>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left" visibility="0" width="525"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48253AF-6754-48B5-86CC-037DD2CDE64A}">
  <we:reference id="4b785c87-866c-4bad-85d8-5d1ae467ac9a" version="3.1.0.0" store="EXCatalog" storeType="EXCatalog"/>
  <we:alternateReferences>
    <we:reference id="WA104381909" version="3.1.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4162</TotalTime>
  <Words>1458</Words>
  <Application>Microsoft Office PowerPoint</Application>
  <PresentationFormat>מסך רחב</PresentationFormat>
  <Paragraphs>139</Paragraphs>
  <Slides>13</Slides>
  <Notes>2</Notes>
  <HiddenSlides>0</HiddenSlides>
  <MMClips>0</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13</vt:i4>
      </vt:variant>
    </vt:vector>
  </HeadingPairs>
  <TitlesOfParts>
    <vt:vector size="19" baseType="lpstr">
      <vt:lpstr>Arial</vt:lpstr>
      <vt:lpstr>Calibri</vt:lpstr>
      <vt:lpstr>Calibri Light</vt:lpstr>
      <vt:lpstr>Cambria Math</vt:lpstr>
      <vt:lpstr>Wingdings</vt:lpstr>
      <vt:lpstr>ערכת נושא Office</vt:lpstr>
      <vt:lpstr>Collision Course Detection</vt:lpstr>
      <vt:lpstr>מצגת של PowerPoint‏</vt:lpstr>
      <vt:lpstr>מצגת של PowerPoint‏</vt:lpstr>
      <vt:lpstr>Homography Rectification</vt:lpstr>
      <vt:lpstr>Homography Rectification - Mathematics</vt:lpstr>
      <vt:lpstr>Collision Analysis after Rectification</vt:lpstr>
      <vt:lpstr>Rectification is unreliable at sea</vt:lpstr>
      <vt:lpstr>Cross Ratio + TTC</vt:lpstr>
      <vt:lpstr>Trajectory Intersection and Time - to - Collision </vt:lpstr>
      <vt:lpstr>Collision Detection on Scene 3 </vt:lpstr>
      <vt:lpstr>Two Cameras</vt:lpstr>
      <vt:lpstr>Onboard Camera </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Michael Ezra</dc:creator>
  <cp:lastModifiedBy>Michael Ezra</cp:lastModifiedBy>
  <cp:revision>104</cp:revision>
  <dcterms:created xsi:type="dcterms:W3CDTF">2025-08-27T14:17:21Z</dcterms:created>
  <dcterms:modified xsi:type="dcterms:W3CDTF">2025-09-01T06:33:04Z</dcterms:modified>
</cp:coreProperties>
</file>